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747775"/>
          </p15:clr>
        </p15:guide>
        <p15:guide id="2" pos="13824">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sneem Ahs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948" y="8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01T17:07:13.314" idx="1">
    <p:pos x="17896" y="14631"/>
    <p:text>create bullet points and everything cut out put in notes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norm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normAutofit/>
          </a:bodyPr>
          <a:lstStyle>
            <a:lvl1pPr marL="457200" lvl="0" indent="-838200" algn="ctr">
              <a:spcBef>
                <a:spcPts val="0"/>
              </a:spcBef>
              <a:spcAft>
                <a:spcPts val="0"/>
              </a:spcAft>
              <a:buSzPts val="9600"/>
              <a:buChar char="●"/>
              <a:defRPr/>
            </a:lvl1pPr>
            <a:lvl2pPr marL="914400" lvl="1" indent="-704850" algn="ctr">
              <a:spcBef>
                <a:spcPts val="0"/>
              </a:spcBef>
              <a:spcAft>
                <a:spcPts val="0"/>
              </a:spcAft>
              <a:buSzPts val="7500"/>
              <a:buChar char="○"/>
              <a:defRPr/>
            </a:lvl2pPr>
            <a:lvl3pPr marL="1371600" lvl="2" indent="-704850" algn="ctr">
              <a:spcBef>
                <a:spcPts val="0"/>
              </a:spcBef>
              <a:spcAft>
                <a:spcPts val="0"/>
              </a:spcAft>
              <a:buSzPts val="7500"/>
              <a:buChar char="■"/>
              <a:defRPr/>
            </a:lvl3pPr>
            <a:lvl4pPr marL="1828800" lvl="3" indent="-704850" algn="ctr">
              <a:spcBef>
                <a:spcPts val="0"/>
              </a:spcBef>
              <a:spcAft>
                <a:spcPts val="0"/>
              </a:spcAft>
              <a:buSzPts val="7500"/>
              <a:buChar char="●"/>
              <a:defRPr/>
            </a:lvl4pPr>
            <a:lvl5pPr marL="2286000" lvl="4" indent="-704850" algn="ctr">
              <a:spcBef>
                <a:spcPts val="0"/>
              </a:spcBef>
              <a:spcAft>
                <a:spcPts val="0"/>
              </a:spcAft>
              <a:buSzPts val="7500"/>
              <a:buChar char="○"/>
              <a:defRPr/>
            </a:lvl5pPr>
            <a:lvl6pPr marL="2743200" lvl="5" indent="-704850" algn="ctr">
              <a:spcBef>
                <a:spcPts val="0"/>
              </a:spcBef>
              <a:spcAft>
                <a:spcPts val="0"/>
              </a:spcAft>
              <a:buSzPts val="7500"/>
              <a:buChar char="■"/>
              <a:defRPr/>
            </a:lvl6pPr>
            <a:lvl7pPr marL="3200400" lvl="6" indent="-704850" algn="ctr">
              <a:spcBef>
                <a:spcPts val="0"/>
              </a:spcBef>
              <a:spcAft>
                <a:spcPts val="0"/>
              </a:spcAft>
              <a:buSzPts val="7500"/>
              <a:buChar char="●"/>
              <a:defRPr/>
            </a:lvl7pPr>
            <a:lvl8pPr marL="3657600" lvl="7" indent="-704850" algn="ctr">
              <a:spcBef>
                <a:spcPts val="0"/>
              </a:spcBef>
              <a:spcAft>
                <a:spcPts val="0"/>
              </a:spcAft>
              <a:buSzPts val="7500"/>
              <a:buChar char="○"/>
              <a:defRPr/>
            </a:lvl8pPr>
            <a:lvl9pPr marL="4114800" lvl="8" indent="-704850" algn="ctr">
              <a:spcBef>
                <a:spcPts val="0"/>
              </a:spcBef>
              <a:spcAft>
                <a:spcPts val="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87600" tIns="487600" rIns="487600" bIns="487600" anchor="ctr" anchorCtr="0">
            <a:norm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87600" tIns="487600" rIns="487600" bIns="487600" anchor="t" anchorCtr="0">
            <a:normAutofit/>
          </a:bodyPr>
          <a:lstStyle>
            <a:lvl1pPr marL="457200" lvl="0" indent="-838200">
              <a:spcBef>
                <a:spcPts val="0"/>
              </a:spcBef>
              <a:spcAft>
                <a:spcPts val="0"/>
              </a:spcAft>
              <a:buSzPts val="9600"/>
              <a:buChar char="●"/>
              <a:defRPr/>
            </a:lvl1pPr>
            <a:lvl2pPr marL="914400" lvl="1" indent="-704850">
              <a:spcBef>
                <a:spcPts val="0"/>
              </a:spcBef>
              <a:spcAft>
                <a:spcPts val="0"/>
              </a:spcAft>
              <a:buSzPts val="7500"/>
              <a:buChar char="○"/>
              <a:defRPr/>
            </a:lvl2pPr>
            <a:lvl3pPr marL="1371600" lvl="2" indent="-704850">
              <a:spcBef>
                <a:spcPts val="0"/>
              </a:spcBef>
              <a:spcAft>
                <a:spcPts val="0"/>
              </a:spcAft>
              <a:buSzPts val="7500"/>
              <a:buChar char="■"/>
              <a:defRPr/>
            </a:lvl3pPr>
            <a:lvl4pPr marL="1828800" lvl="3" indent="-704850">
              <a:spcBef>
                <a:spcPts val="0"/>
              </a:spcBef>
              <a:spcAft>
                <a:spcPts val="0"/>
              </a:spcAft>
              <a:buSzPts val="7500"/>
              <a:buChar char="●"/>
              <a:defRPr/>
            </a:lvl4pPr>
            <a:lvl5pPr marL="2286000" lvl="4" indent="-704850">
              <a:spcBef>
                <a:spcPts val="0"/>
              </a:spcBef>
              <a:spcAft>
                <a:spcPts val="0"/>
              </a:spcAft>
              <a:buSzPts val="7500"/>
              <a:buChar char="○"/>
              <a:defRPr/>
            </a:lvl5pPr>
            <a:lvl6pPr marL="2743200" lvl="5" indent="-704850">
              <a:spcBef>
                <a:spcPts val="0"/>
              </a:spcBef>
              <a:spcAft>
                <a:spcPts val="0"/>
              </a:spcAft>
              <a:buSzPts val="7500"/>
              <a:buChar char="■"/>
              <a:defRPr/>
            </a:lvl6pPr>
            <a:lvl7pPr marL="3200400" lvl="6" indent="-704850">
              <a:spcBef>
                <a:spcPts val="0"/>
              </a:spcBef>
              <a:spcAft>
                <a:spcPts val="0"/>
              </a:spcAft>
              <a:buSzPts val="7500"/>
              <a:buChar char="●"/>
              <a:defRPr/>
            </a:lvl7pPr>
            <a:lvl8pPr marL="3657600" lvl="7" indent="-704850">
              <a:spcBef>
                <a:spcPts val="0"/>
              </a:spcBef>
              <a:spcAft>
                <a:spcPts val="0"/>
              </a:spcAft>
              <a:buSzPts val="7500"/>
              <a:buChar char="○"/>
              <a:defRPr/>
            </a:lvl8pPr>
            <a:lvl9pPr marL="4114800" lvl="8" indent="-704850">
              <a:spcBef>
                <a:spcPts val="0"/>
              </a:spcBef>
              <a:spcAft>
                <a:spcPts val="0"/>
              </a:spcAft>
              <a:buSzPts val="7500"/>
              <a:buChar char="■"/>
              <a:defRPr/>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normAutofit/>
          </a:bodyPr>
          <a:lstStyle>
            <a:lvl1pPr marL="457200" lvl="0" indent="-704850">
              <a:spcBef>
                <a:spcPts val="0"/>
              </a:spcBef>
              <a:spcAft>
                <a:spcPts val="0"/>
              </a:spcAft>
              <a:buSzPts val="7500"/>
              <a:buChar char="●"/>
              <a:defRPr sz="75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normAutofit/>
          </a:bodyPr>
          <a:lstStyle>
            <a:lvl1pPr marL="457200" lvl="0" indent="-704850">
              <a:spcBef>
                <a:spcPts val="0"/>
              </a:spcBef>
              <a:spcAft>
                <a:spcPts val="0"/>
              </a:spcAft>
              <a:buSzPts val="7500"/>
              <a:buChar char="●"/>
              <a:defRPr sz="75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normAutofit/>
          </a:bodyPr>
          <a:lstStyle>
            <a:lvl1pPr marL="457200" lvl="0" indent="-635000">
              <a:spcBef>
                <a:spcPts val="0"/>
              </a:spcBef>
              <a:spcAft>
                <a:spcPts val="0"/>
              </a:spcAft>
              <a:buSzPts val="6400"/>
              <a:buChar char="●"/>
              <a:defRPr sz="64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normAutofit/>
          </a:bodyPr>
          <a:lstStyle>
            <a:lvl1pPr marL="457200" lvl="0" indent="-838200">
              <a:spcBef>
                <a:spcPts val="0"/>
              </a:spcBef>
              <a:spcAft>
                <a:spcPts val="0"/>
              </a:spcAft>
              <a:buSzPts val="9600"/>
              <a:buChar char="●"/>
              <a:defRPr/>
            </a:lvl1pPr>
            <a:lvl2pPr marL="914400" lvl="1" indent="-704850">
              <a:spcBef>
                <a:spcPts val="0"/>
              </a:spcBef>
              <a:spcAft>
                <a:spcPts val="0"/>
              </a:spcAft>
              <a:buSzPts val="7500"/>
              <a:buChar char="○"/>
              <a:defRPr/>
            </a:lvl2pPr>
            <a:lvl3pPr marL="1371600" lvl="2" indent="-704850">
              <a:spcBef>
                <a:spcPts val="0"/>
              </a:spcBef>
              <a:spcAft>
                <a:spcPts val="0"/>
              </a:spcAft>
              <a:buSzPts val="7500"/>
              <a:buChar char="■"/>
              <a:defRPr/>
            </a:lvl3pPr>
            <a:lvl4pPr marL="1828800" lvl="3" indent="-704850">
              <a:spcBef>
                <a:spcPts val="0"/>
              </a:spcBef>
              <a:spcAft>
                <a:spcPts val="0"/>
              </a:spcAft>
              <a:buSzPts val="7500"/>
              <a:buChar char="●"/>
              <a:defRPr/>
            </a:lvl4pPr>
            <a:lvl5pPr marL="2286000" lvl="4" indent="-704850">
              <a:spcBef>
                <a:spcPts val="0"/>
              </a:spcBef>
              <a:spcAft>
                <a:spcPts val="0"/>
              </a:spcAft>
              <a:buSzPts val="7500"/>
              <a:buChar char="○"/>
              <a:defRPr/>
            </a:lvl5pPr>
            <a:lvl6pPr marL="2743200" lvl="5" indent="-704850">
              <a:spcBef>
                <a:spcPts val="0"/>
              </a:spcBef>
              <a:spcAft>
                <a:spcPts val="0"/>
              </a:spcAft>
              <a:buSzPts val="7500"/>
              <a:buChar char="■"/>
              <a:defRPr/>
            </a:lvl6pPr>
            <a:lvl7pPr marL="3200400" lvl="6" indent="-704850">
              <a:spcBef>
                <a:spcPts val="0"/>
              </a:spcBef>
              <a:spcAft>
                <a:spcPts val="0"/>
              </a:spcAft>
              <a:buSzPts val="7500"/>
              <a:buChar char="●"/>
              <a:defRPr/>
            </a:lvl7pPr>
            <a:lvl8pPr marL="3657600" lvl="7" indent="-704850">
              <a:spcBef>
                <a:spcPts val="0"/>
              </a:spcBef>
              <a:spcAft>
                <a:spcPts val="0"/>
              </a:spcAft>
              <a:buSzPts val="7500"/>
              <a:buChar char="○"/>
              <a:defRPr/>
            </a:lvl8pPr>
            <a:lvl9pPr marL="4114800" lvl="8" indent="-704850">
              <a:spcBef>
                <a:spcPts val="0"/>
              </a:spcBef>
              <a:spcAft>
                <a:spcPts val="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norm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rm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norm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0"/>
              </a:spcBef>
              <a:spcAft>
                <a:spcPts val="0"/>
              </a:spcAft>
              <a:buClr>
                <a:schemeClr val="dk2"/>
              </a:buClr>
              <a:buSzPts val="7500"/>
              <a:buChar char="○"/>
              <a:defRPr sz="7500">
                <a:solidFill>
                  <a:schemeClr val="dk2"/>
                </a:solidFill>
              </a:defRPr>
            </a:lvl2pPr>
            <a:lvl3pPr marL="1371600" lvl="2" indent="-704850">
              <a:lnSpc>
                <a:spcPct val="115000"/>
              </a:lnSpc>
              <a:spcBef>
                <a:spcPts val="0"/>
              </a:spcBef>
              <a:spcAft>
                <a:spcPts val="0"/>
              </a:spcAft>
              <a:buClr>
                <a:schemeClr val="dk2"/>
              </a:buClr>
              <a:buSzPts val="7500"/>
              <a:buChar char="■"/>
              <a:defRPr sz="7500">
                <a:solidFill>
                  <a:schemeClr val="dk2"/>
                </a:solidFill>
              </a:defRPr>
            </a:lvl3pPr>
            <a:lvl4pPr marL="1828800" lvl="3" indent="-704850">
              <a:lnSpc>
                <a:spcPct val="115000"/>
              </a:lnSpc>
              <a:spcBef>
                <a:spcPts val="0"/>
              </a:spcBef>
              <a:spcAft>
                <a:spcPts val="0"/>
              </a:spcAft>
              <a:buClr>
                <a:schemeClr val="dk2"/>
              </a:buClr>
              <a:buSzPts val="7500"/>
              <a:buChar char="●"/>
              <a:defRPr sz="7500">
                <a:solidFill>
                  <a:schemeClr val="dk2"/>
                </a:solidFill>
              </a:defRPr>
            </a:lvl4pPr>
            <a:lvl5pPr marL="2286000" lvl="4" indent="-704850">
              <a:lnSpc>
                <a:spcPct val="115000"/>
              </a:lnSpc>
              <a:spcBef>
                <a:spcPts val="0"/>
              </a:spcBef>
              <a:spcAft>
                <a:spcPts val="0"/>
              </a:spcAft>
              <a:buClr>
                <a:schemeClr val="dk2"/>
              </a:buClr>
              <a:buSzPts val="7500"/>
              <a:buChar char="○"/>
              <a:defRPr sz="7500">
                <a:solidFill>
                  <a:schemeClr val="dk2"/>
                </a:solidFill>
              </a:defRPr>
            </a:lvl5pPr>
            <a:lvl6pPr marL="2743200" lvl="5" indent="-704850">
              <a:lnSpc>
                <a:spcPct val="115000"/>
              </a:lnSpc>
              <a:spcBef>
                <a:spcPts val="0"/>
              </a:spcBef>
              <a:spcAft>
                <a:spcPts val="0"/>
              </a:spcAft>
              <a:buClr>
                <a:schemeClr val="dk2"/>
              </a:buClr>
              <a:buSzPts val="7500"/>
              <a:buChar char="■"/>
              <a:defRPr sz="7500">
                <a:solidFill>
                  <a:schemeClr val="dk2"/>
                </a:solidFill>
              </a:defRPr>
            </a:lvl6pPr>
            <a:lvl7pPr marL="3200400" lvl="6" indent="-704850">
              <a:lnSpc>
                <a:spcPct val="115000"/>
              </a:lnSpc>
              <a:spcBef>
                <a:spcPts val="0"/>
              </a:spcBef>
              <a:spcAft>
                <a:spcPts val="0"/>
              </a:spcAft>
              <a:buClr>
                <a:schemeClr val="dk2"/>
              </a:buClr>
              <a:buSzPts val="7500"/>
              <a:buChar char="●"/>
              <a:defRPr sz="7500">
                <a:solidFill>
                  <a:schemeClr val="dk2"/>
                </a:solidFill>
              </a:defRPr>
            </a:lvl7pPr>
            <a:lvl8pPr marL="3657600" lvl="7" indent="-704850">
              <a:lnSpc>
                <a:spcPct val="115000"/>
              </a:lnSpc>
              <a:spcBef>
                <a:spcPts val="0"/>
              </a:spcBef>
              <a:spcAft>
                <a:spcPts val="0"/>
              </a:spcAft>
              <a:buClr>
                <a:schemeClr val="dk2"/>
              </a:buClr>
              <a:buSzPts val="7500"/>
              <a:buChar char="○"/>
              <a:defRPr sz="7500">
                <a:solidFill>
                  <a:schemeClr val="dk2"/>
                </a:solidFill>
              </a:defRPr>
            </a:lvl8pPr>
            <a:lvl9pPr marL="4114800" lvl="8" indent="-704850">
              <a:lnSpc>
                <a:spcPct val="115000"/>
              </a:lnSpc>
              <a:spcBef>
                <a:spcPts val="0"/>
              </a:spcBef>
              <a:spcAft>
                <a:spcPts val="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rm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1.xml"/><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1839" r="-2218" b="-2218"/>
          <a:stretch/>
        </p:blipFill>
        <p:spPr>
          <a:xfrm>
            <a:off x="1445850" y="1673425"/>
            <a:ext cx="8926501" cy="2647736"/>
          </a:xfrm>
          <a:prstGeom prst="rect">
            <a:avLst/>
          </a:prstGeom>
          <a:noFill/>
          <a:ln>
            <a:noFill/>
          </a:ln>
        </p:spPr>
      </p:pic>
      <p:pic>
        <p:nvPicPr>
          <p:cNvPr id="55" name="Google Shape;55;p13"/>
          <p:cNvPicPr preferRelativeResize="0"/>
          <p:nvPr/>
        </p:nvPicPr>
        <p:blipFill rotWithShape="1">
          <a:blip r:embed="rId4">
            <a:alphaModFix/>
          </a:blip>
          <a:srcRect l="7775" t="24190" r="7893" b="26431"/>
          <a:stretch/>
        </p:blipFill>
        <p:spPr>
          <a:xfrm>
            <a:off x="33518850" y="1160650"/>
            <a:ext cx="9760201" cy="3962664"/>
          </a:xfrm>
          <a:prstGeom prst="rect">
            <a:avLst/>
          </a:prstGeom>
          <a:noFill/>
          <a:ln>
            <a:noFill/>
          </a:ln>
        </p:spPr>
      </p:pic>
      <p:pic>
        <p:nvPicPr>
          <p:cNvPr id="56" name="Google Shape;56;p13"/>
          <p:cNvPicPr preferRelativeResize="0"/>
          <p:nvPr/>
        </p:nvPicPr>
        <p:blipFill rotWithShape="1">
          <a:blip r:embed="rId5">
            <a:alphaModFix/>
          </a:blip>
          <a:srcRect r="-6917"/>
          <a:stretch/>
        </p:blipFill>
        <p:spPr>
          <a:xfrm>
            <a:off x="39498950" y="5671037"/>
            <a:ext cx="2753947" cy="2524200"/>
          </a:xfrm>
          <a:prstGeom prst="rect">
            <a:avLst/>
          </a:prstGeom>
          <a:noFill/>
          <a:ln>
            <a:noFill/>
          </a:ln>
        </p:spPr>
      </p:pic>
      <p:pic>
        <p:nvPicPr>
          <p:cNvPr id="57" name="Google Shape;57;p13"/>
          <p:cNvPicPr preferRelativeResize="0"/>
          <p:nvPr/>
        </p:nvPicPr>
        <p:blipFill>
          <a:blip r:embed="rId6">
            <a:alphaModFix/>
          </a:blip>
          <a:stretch>
            <a:fillRect/>
          </a:stretch>
        </p:blipFill>
        <p:spPr>
          <a:xfrm>
            <a:off x="31977874" y="5532138"/>
            <a:ext cx="6615850" cy="2801978"/>
          </a:xfrm>
          <a:prstGeom prst="rect">
            <a:avLst/>
          </a:prstGeom>
          <a:noFill/>
          <a:ln>
            <a:noFill/>
          </a:ln>
        </p:spPr>
      </p:pic>
      <p:sp>
        <p:nvSpPr>
          <p:cNvPr id="58" name="Google Shape;58;p13"/>
          <p:cNvSpPr txBox="1"/>
          <p:nvPr/>
        </p:nvSpPr>
        <p:spPr>
          <a:xfrm>
            <a:off x="10795049" y="1160638"/>
            <a:ext cx="223011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400" b="1">
                <a:solidFill>
                  <a:schemeClr val="dk1"/>
                </a:solidFill>
                <a:latin typeface="Times New Roman"/>
                <a:ea typeface="Times New Roman"/>
                <a:cs typeface="Times New Roman"/>
                <a:sym typeface="Times New Roman"/>
              </a:rPr>
              <a:t>MENTAL HEALTH EFFECTS OF PER- AND POLYFLUOROALKYL SUBSTANCES</a:t>
            </a:r>
            <a:endParaRPr sz="8400" b="1">
              <a:solidFill>
                <a:schemeClr val="dk1"/>
              </a:solidFill>
              <a:latin typeface="Times New Roman"/>
              <a:ea typeface="Times New Roman"/>
              <a:cs typeface="Times New Roman"/>
              <a:sym typeface="Times New Roman"/>
            </a:endParaRPr>
          </a:p>
        </p:txBody>
      </p:sp>
      <p:sp>
        <p:nvSpPr>
          <p:cNvPr id="59" name="Google Shape;59;p13"/>
          <p:cNvSpPr txBox="1"/>
          <p:nvPr/>
        </p:nvSpPr>
        <p:spPr>
          <a:xfrm>
            <a:off x="14190150" y="4117050"/>
            <a:ext cx="15510900" cy="2524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800">
                <a:solidFill>
                  <a:schemeClr val="dk1"/>
                </a:solidFill>
                <a:latin typeface="Times New Roman"/>
                <a:ea typeface="Times New Roman"/>
                <a:cs typeface="Times New Roman"/>
                <a:sym typeface="Times New Roman"/>
              </a:rPr>
              <a:t>Students: Tasneem Ahsan</a:t>
            </a:r>
            <a:r>
              <a:rPr lang="en" sz="3800" baseline="30000">
                <a:solidFill>
                  <a:schemeClr val="dk1"/>
                </a:solidFill>
                <a:latin typeface="Times New Roman"/>
                <a:ea typeface="Times New Roman"/>
                <a:cs typeface="Times New Roman"/>
                <a:sym typeface="Times New Roman"/>
              </a:rPr>
              <a:t>1</a:t>
            </a:r>
            <a:r>
              <a:rPr lang="en" sz="3800">
                <a:solidFill>
                  <a:schemeClr val="dk1"/>
                </a:solidFill>
                <a:latin typeface="Times New Roman"/>
                <a:ea typeface="Times New Roman"/>
                <a:cs typeface="Times New Roman"/>
                <a:sym typeface="Times New Roman"/>
              </a:rPr>
              <a:t>, Ryan Li</a:t>
            </a:r>
            <a:r>
              <a:rPr lang="en" sz="3800" baseline="30000">
                <a:solidFill>
                  <a:schemeClr val="dk1"/>
                </a:solidFill>
                <a:latin typeface="Times New Roman"/>
                <a:ea typeface="Times New Roman"/>
                <a:cs typeface="Times New Roman"/>
                <a:sym typeface="Times New Roman"/>
              </a:rPr>
              <a:t>1</a:t>
            </a:r>
            <a:r>
              <a:rPr lang="en" sz="3800">
                <a:solidFill>
                  <a:schemeClr val="dk1"/>
                </a:solidFill>
                <a:latin typeface="Times New Roman"/>
                <a:ea typeface="Times New Roman"/>
                <a:cs typeface="Times New Roman"/>
                <a:sym typeface="Times New Roman"/>
              </a:rPr>
              <a:t>, Sabrina Musovic</a:t>
            </a:r>
            <a:r>
              <a:rPr lang="en" sz="3800" baseline="30000">
                <a:solidFill>
                  <a:schemeClr val="dk1"/>
                </a:solidFill>
                <a:latin typeface="Times New Roman"/>
                <a:ea typeface="Times New Roman"/>
                <a:cs typeface="Times New Roman"/>
                <a:sym typeface="Times New Roman"/>
              </a:rPr>
              <a:t>1</a:t>
            </a:r>
            <a:r>
              <a:rPr lang="en" sz="3800">
                <a:solidFill>
                  <a:schemeClr val="dk1"/>
                </a:solidFill>
                <a:latin typeface="Times New Roman"/>
                <a:ea typeface="Times New Roman"/>
                <a:cs typeface="Times New Roman"/>
                <a:sym typeface="Times New Roman"/>
              </a:rPr>
              <a:t>, and Alexis Dorval</a:t>
            </a:r>
            <a:r>
              <a:rPr lang="en" sz="3800" baseline="30000">
                <a:solidFill>
                  <a:schemeClr val="dk1"/>
                </a:solidFill>
                <a:latin typeface="Times New Roman"/>
                <a:ea typeface="Times New Roman"/>
                <a:cs typeface="Times New Roman"/>
                <a:sym typeface="Times New Roman"/>
              </a:rPr>
              <a:t>2</a:t>
            </a:r>
            <a:endParaRPr sz="3800" baseline="30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3800">
                <a:solidFill>
                  <a:schemeClr val="dk1"/>
                </a:solidFill>
                <a:latin typeface="Times New Roman"/>
                <a:ea typeface="Times New Roman"/>
                <a:cs typeface="Times New Roman"/>
                <a:sym typeface="Times New Roman"/>
              </a:rPr>
              <a:t>Faculty Mentors: Dr. Jihyun Kim</a:t>
            </a:r>
            <a:r>
              <a:rPr lang="en" sz="3800" baseline="30000">
                <a:solidFill>
                  <a:schemeClr val="dk1"/>
                </a:solidFill>
                <a:latin typeface="Times New Roman"/>
                <a:ea typeface="Times New Roman"/>
                <a:cs typeface="Times New Roman"/>
                <a:sym typeface="Times New Roman"/>
              </a:rPr>
              <a:t>2</a:t>
            </a:r>
            <a:r>
              <a:rPr lang="en" sz="3800">
                <a:solidFill>
                  <a:schemeClr val="dk1"/>
                </a:solidFill>
                <a:latin typeface="Times New Roman"/>
                <a:ea typeface="Times New Roman"/>
                <a:cs typeface="Times New Roman"/>
                <a:sym typeface="Times New Roman"/>
              </a:rPr>
              <a:t>, Dr. Shiryn Sukhram</a:t>
            </a:r>
            <a:r>
              <a:rPr lang="en" sz="3800" baseline="30000">
                <a:solidFill>
                  <a:schemeClr val="dk1"/>
                </a:solidFill>
                <a:latin typeface="Times New Roman"/>
                <a:ea typeface="Times New Roman"/>
                <a:cs typeface="Times New Roman"/>
                <a:sym typeface="Times New Roman"/>
              </a:rPr>
              <a:t>1</a:t>
            </a:r>
            <a:endParaRPr sz="3800" baseline="300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3800" baseline="30000">
                <a:solidFill>
                  <a:schemeClr val="dk1"/>
                </a:solidFill>
                <a:latin typeface="Times New Roman"/>
                <a:ea typeface="Times New Roman"/>
                <a:cs typeface="Times New Roman"/>
                <a:sym typeface="Times New Roman"/>
              </a:rPr>
              <a:t>1</a:t>
            </a:r>
            <a:r>
              <a:rPr lang="en" sz="3800">
                <a:solidFill>
                  <a:schemeClr val="dk1"/>
                </a:solidFill>
                <a:latin typeface="Times New Roman"/>
                <a:ea typeface="Times New Roman"/>
                <a:cs typeface="Times New Roman"/>
                <a:sym typeface="Times New Roman"/>
              </a:rPr>
              <a:t>Department of Biology, College of Staten Island, Staten Island, NY</a:t>
            </a:r>
            <a:endParaRPr sz="38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r>
              <a:rPr lang="en" sz="3800" baseline="30000">
                <a:solidFill>
                  <a:schemeClr val="dk1"/>
                </a:solidFill>
                <a:latin typeface="Times New Roman"/>
                <a:ea typeface="Times New Roman"/>
                <a:cs typeface="Times New Roman"/>
                <a:sym typeface="Times New Roman"/>
              </a:rPr>
              <a:t>2</a:t>
            </a:r>
            <a:r>
              <a:rPr lang="en" sz="3800">
                <a:solidFill>
                  <a:schemeClr val="dk1"/>
                </a:solidFill>
                <a:latin typeface="Times New Roman"/>
                <a:ea typeface="Times New Roman"/>
                <a:cs typeface="Times New Roman"/>
                <a:sym typeface="Times New Roman"/>
              </a:rPr>
              <a:t>Department of Science, Guttman Community College, New York, NY</a:t>
            </a:r>
            <a:endParaRPr sz="3800">
              <a:solidFill>
                <a:schemeClr val="dk1"/>
              </a:solidFill>
              <a:latin typeface="Times New Roman"/>
              <a:ea typeface="Times New Roman"/>
              <a:cs typeface="Times New Roman"/>
              <a:sym typeface="Times New Roman"/>
            </a:endParaRPr>
          </a:p>
        </p:txBody>
      </p:sp>
      <p:sp>
        <p:nvSpPr>
          <p:cNvPr id="60" name="Google Shape;60;p13"/>
          <p:cNvSpPr txBox="1"/>
          <p:nvPr/>
        </p:nvSpPr>
        <p:spPr>
          <a:xfrm>
            <a:off x="999675" y="5368663"/>
            <a:ext cx="12909600" cy="11313300"/>
          </a:xfrm>
          <a:prstGeom prst="rect">
            <a:avLst/>
          </a:prstGeom>
          <a:solidFill>
            <a:srgbClr val="D0E0E3"/>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100" b="1" u="sng">
                <a:solidFill>
                  <a:schemeClr val="dk2"/>
                </a:solidFill>
                <a:latin typeface="Times New Roman"/>
                <a:ea typeface="Times New Roman"/>
                <a:cs typeface="Times New Roman"/>
                <a:sym typeface="Times New Roman"/>
              </a:rPr>
              <a:t>ABSTRACT: </a:t>
            </a:r>
            <a:endParaRPr sz="4100" b="1" u="sng">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r>
              <a:rPr lang="en" sz="3100">
                <a:solidFill>
                  <a:schemeClr val="dk1"/>
                </a:solidFill>
                <a:latin typeface="Times New Roman"/>
                <a:ea typeface="Times New Roman"/>
                <a:cs typeface="Times New Roman"/>
                <a:sym typeface="Times New Roman"/>
              </a:rPr>
              <a:t>PFAS are a combination of resistant organic pollutants which are structurally diverse in their chemical composition, as it pertains to being partially (poly-) or fully (per-) fluorinated in a chain of carbon atoms. The characteristics most unique to all PFAS is their hydrophobic and hydrophilic properties in their fluorinated alkyl tail functional group respectively. Hence, making them amphiphilic compounds. PFAS have been a great cause for concern to people around the world due to their ubiquity, whilst causing grave neurological damages to humans through direct or indirect exposure. Because PFAS have carbon-fluorine bonds, it makes them the shortest and strongest bonds known to man and significantly increases their resistance to environmental breakdown. Thus, regarding them as “forever chemicals”. The bioaccumulation of these chemicals in humans over time due to environmental exposure has been reported to be found in blood and different brain areas. The brainstem, which is densely populated in dopaminergic neurons, has been reported to have a major accumulation of PFAS of those in polluted areas. There are significant gaps in the literature relative to the assessment of the nigrostriatal system which entails the striatum and ventral midbrain, among other regions associated with PFAS- associated neurologic dysfunction observed in humans. Extensive evaluated research has shown that there are highly reproduced increased glutamate levels in the hippocampus and catecholamine levels in the hypothalamus and decreased dopamine in the brain after exposure. Future studies are needed to assess the impact of PFAS on the mechanism of neurotransmission and their effects.</a:t>
            </a:r>
            <a:endParaRPr sz="5100">
              <a:solidFill>
                <a:schemeClr val="dk1"/>
              </a:solidFill>
              <a:highlight>
                <a:srgbClr val="FFF2CC"/>
              </a:highlight>
              <a:latin typeface="Times New Roman"/>
              <a:ea typeface="Times New Roman"/>
              <a:cs typeface="Times New Roman"/>
              <a:sym typeface="Times New Roman"/>
            </a:endParaRPr>
          </a:p>
        </p:txBody>
      </p:sp>
      <p:sp>
        <p:nvSpPr>
          <p:cNvPr id="61" name="Google Shape;61;p13"/>
          <p:cNvSpPr txBox="1"/>
          <p:nvPr/>
        </p:nvSpPr>
        <p:spPr>
          <a:xfrm>
            <a:off x="800775" y="17096950"/>
            <a:ext cx="13307400" cy="5248800"/>
          </a:xfrm>
          <a:prstGeom prst="rect">
            <a:avLst/>
          </a:prstGeom>
          <a:noFill/>
          <a:ln>
            <a:noFill/>
          </a:ln>
        </p:spPr>
        <p:txBody>
          <a:bodyPr spcFirstLastPara="1" wrap="square" lIns="91425" tIns="91425" rIns="78550" bIns="91425" anchor="t" anchorCtr="0">
            <a:spAutoFit/>
          </a:bodyPr>
          <a:lstStyle/>
          <a:p>
            <a:pPr marL="0" lvl="0" indent="0" algn="l" rtl="0">
              <a:spcBef>
                <a:spcPts val="0"/>
              </a:spcBef>
              <a:spcAft>
                <a:spcPts val="0"/>
              </a:spcAft>
              <a:buNone/>
            </a:pPr>
            <a:r>
              <a:rPr lang="en" sz="5000" b="1" u="sng">
                <a:solidFill>
                  <a:schemeClr val="dk1"/>
                </a:solidFill>
                <a:latin typeface="Times New Roman"/>
                <a:ea typeface="Times New Roman"/>
                <a:cs typeface="Times New Roman"/>
                <a:sym typeface="Times New Roman"/>
              </a:rPr>
              <a:t>INTRODUCTION</a:t>
            </a:r>
            <a:endParaRPr sz="5000" b="1" u="sng">
              <a:solidFill>
                <a:schemeClr val="dk1"/>
              </a:solidFill>
              <a:latin typeface="Times New Roman"/>
              <a:ea typeface="Times New Roman"/>
              <a:cs typeface="Times New Roman"/>
              <a:sym typeface="Times New Roman"/>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PFAS, a widespread group of synthetic compounds, has been in use since the 1950s, earning the nickname "forever chemicals" for their long-lasting environmental presence</a:t>
            </a:r>
            <a:endParaRPr sz="3100">
              <a:solidFill>
                <a:schemeClr val="dk1"/>
              </a:solidFill>
              <a:latin typeface="Times New Roman"/>
              <a:ea typeface="Times New Roman"/>
              <a:cs typeface="Times New Roman"/>
              <a:sym typeface="Times New Roman"/>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According to the CDC, 97% of Americans have detectable levels of PFAS in their blood serum, potentially heightening risks related to cancer, fertility, child development, and cholesterol</a:t>
            </a:r>
            <a:endParaRPr sz="3100">
              <a:solidFill>
                <a:schemeClr val="dk1"/>
              </a:solidFill>
              <a:latin typeface="Times New Roman"/>
              <a:ea typeface="Times New Roman"/>
              <a:cs typeface="Times New Roman"/>
              <a:sym typeface="Times New Roman"/>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Despite some research on PFAS’s immunotoxic and neurological impacts, knowledge regarding mental health effects, particularly anxiety and depression, remains limited</a:t>
            </a:r>
            <a:endParaRPr sz="3100">
              <a:solidFill>
                <a:schemeClr val="dk1"/>
              </a:solidFill>
              <a:latin typeface="Times New Roman"/>
              <a:ea typeface="Times New Roman"/>
              <a:cs typeface="Times New Roman"/>
              <a:sym typeface="Times New Roman"/>
            </a:endParaRPr>
          </a:p>
        </p:txBody>
      </p:sp>
      <p:sp>
        <p:nvSpPr>
          <p:cNvPr id="62" name="Google Shape;62;p13"/>
          <p:cNvSpPr txBox="1"/>
          <p:nvPr/>
        </p:nvSpPr>
        <p:spPr>
          <a:xfrm>
            <a:off x="600975" y="22760725"/>
            <a:ext cx="13707000" cy="620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u="sng">
                <a:solidFill>
                  <a:schemeClr val="dk1"/>
                </a:solidFill>
                <a:latin typeface="Times New Roman"/>
                <a:ea typeface="Times New Roman"/>
                <a:cs typeface="Times New Roman"/>
                <a:sym typeface="Times New Roman"/>
              </a:rPr>
              <a:t>METHODS</a:t>
            </a:r>
            <a:endParaRPr sz="5000" b="1" u="sng">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The PUBMed database was systematically searched from inception up to March 20th, 2024</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Systematic search followed the guidelines outlined in the World Health Organization Rapid Review Guide</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No filters were set on the database </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Target literature including studies that focused on and analyzed the psychological effects of PFAS, more specifically its effects on anxiety and depression</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Studies included for review complimented the following criteria: (a) focused on specifically PFAS, (b) PFAS and their direct linkage to depression and anxiety, (c) focused on adults, and (d) developed their conditions from specifically water contamination </a:t>
            </a:r>
            <a:endParaRPr sz="3100">
              <a:solidFill>
                <a:schemeClr val="dk1"/>
              </a:solidFill>
              <a:latin typeface="Times New Roman"/>
              <a:ea typeface="Times New Roman"/>
              <a:cs typeface="Times New Roman"/>
              <a:sym typeface="Times New Roman"/>
            </a:endParaRPr>
          </a:p>
        </p:txBody>
      </p:sp>
      <p:sp>
        <p:nvSpPr>
          <p:cNvPr id="63" name="Google Shape;63;p13"/>
          <p:cNvSpPr txBox="1"/>
          <p:nvPr/>
        </p:nvSpPr>
        <p:spPr>
          <a:xfrm>
            <a:off x="28409900" y="29015350"/>
            <a:ext cx="150534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5000" b="1" u="sng">
                <a:solidFill>
                  <a:schemeClr val="dk1"/>
                </a:solidFill>
                <a:latin typeface="Times New Roman"/>
                <a:ea typeface="Times New Roman"/>
                <a:cs typeface="Times New Roman"/>
                <a:sym typeface="Times New Roman"/>
              </a:rPr>
              <a:t>ACKNOWLEDGEMENTS</a:t>
            </a:r>
            <a:endParaRPr sz="5000" b="1" u="sng">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 sz="3200">
                <a:solidFill>
                  <a:schemeClr val="dk1"/>
                </a:solidFill>
                <a:latin typeface="Times New Roman"/>
                <a:ea typeface="Times New Roman"/>
                <a:cs typeface="Times New Roman"/>
                <a:sym typeface="Times New Roman"/>
              </a:rPr>
              <a:t>This research is partially funded by the Louis Stokes Alliances for Minority Participation (LSAMP) program </a:t>
            </a:r>
            <a:endParaRPr sz="3200">
              <a:solidFill>
                <a:schemeClr val="dk1"/>
              </a:solidFill>
              <a:latin typeface="Times New Roman"/>
              <a:ea typeface="Times New Roman"/>
              <a:cs typeface="Times New Roman"/>
              <a:sym typeface="Times New Roman"/>
            </a:endParaRPr>
          </a:p>
        </p:txBody>
      </p:sp>
      <p:sp>
        <p:nvSpPr>
          <p:cNvPr id="64" name="Google Shape;64;p13"/>
          <p:cNvSpPr txBox="1"/>
          <p:nvPr/>
        </p:nvSpPr>
        <p:spPr>
          <a:xfrm>
            <a:off x="28409900" y="23226800"/>
            <a:ext cx="14375400" cy="524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u="sng">
                <a:solidFill>
                  <a:schemeClr val="dk1"/>
                </a:solidFill>
                <a:latin typeface="Times New Roman"/>
                <a:ea typeface="Times New Roman"/>
                <a:cs typeface="Times New Roman"/>
                <a:sym typeface="Times New Roman"/>
              </a:rPr>
              <a:t>CONCLUSION</a:t>
            </a:r>
            <a:r>
              <a:rPr lang="en" sz="5000" b="1" u="sng">
                <a:solidFill>
                  <a:schemeClr val="dk1"/>
                </a:solidFill>
              </a:rPr>
              <a:t>: </a:t>
            </a:r>
            <a:endParaRPr sz="5000" b="1" u="sng">
              <a:solidFill>
                <a:schemeClr val="dk1"/>
              </a:solidFill>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A convincing correlation between PFAS contamination and neurological disorders such as depression and anxiety is highlighted in this comprehensive literature review. </a:t>
            </a:r>
            <a:endParaRPr sz="3100">
              <a:solidFill>
                <a:schemeClr val="dk1"/>
              </a:solidFill>
              <a:latin typeface="Times New Roman"/>
              <a:ea typeface="Times New Roman"/>
              <a:cs typeface="Times New Roman"/>
              <a:sym typeface="Times New Roman"/>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We aim to influence future public health policies and to shed light on the dangers of PFAS exposure</a:t>
            </a:r>
            <a:endParaRPr sz="3100">
              <a:solidFill>
                <a:schemeClr val="dk1"/>
              </a:solidFill>
              <a:latin typeface="Times New Roman"/>
              <a:ea typeface="Times New Roman"/>
              <a:cs typeface="Times New Roman"/>
              <a:sym typeface="Times New Roman"/>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Future studies should aim to solidify and fill in the gaps that are left as a means of enhancing our comprehension of the neurological effects of PFAS</a:t>
            </a:r>
            <a:endParaRPr sz="3100">
              <a:solidFill>
                <a:schemeClr val="dk1"/>
              </a:solidFill>
              <a:latin typeface="Times New Roman"/>
              <a:ea typeface="Times New Roman"/>
              <a:cs typeface="Times New Roman"/>
              <a:sym typeface="Times New Roman"/>
            </a:endParaRPr>
          </a:p>
          <a:p>
            <a:pPr marL="457200" lvl="0" indent="-425450" algn="l" rtl="0">
              <a:lnSpc>
                <a:spcPct val="100000"/>
              </a:lnSpc>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Uncovering the extent of PFAS-induced depression, and examining its effects across diverse age, ethnic, and socioeconomic groups would add to our understanding of the issue</a:t>
            </a:r>
            <a:endParaRPr sz="5000" b="1">
              <a:solidFill>
                <a:schemeClr val="dk2"/>
              </a:solidFill>
            </a:endParaRPr>
          </a:p>
        </p:txBody>
      </p:sp>
      <p:sp>
        <p:nvSpPr>
          <p:cNvPr id="65" name="Google Shape;65;p13"/>
          <p:cNvSpPr txBox="1"/>
          <p:nvPr/>
        </p:nvSpPr>
        <p:spPr>
          <a:xfrm>
            <a:off x="28409900" y="16491775"/>
            <a:ext cx="14869200" cy="672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u="sng">
                <a:solidFill>
                  <a:schemeClr val="dk1"/>
                </a:solidFill>
                <a:latin typeface="Times New Roman"/>
                <a:ea typeface="Times New Roman"/>
                <a:cs typeface="Times New Roman"/>
                <a:sym typeface="Times New Roman"/>
              </a:rPr>
              <a:t>DISCUSSION</a:t>
            </a:r>
            <a:endParaRPr sz="5000" b="1" u="sng">
              <a:solidFill>
                <a:schemeClr val="dk1"/>
              </a:solidFill>
              <a:latin typeface="Times New Roman"/>
              <a:ea typeface="Times New Roman"/>
              <a:cs typeface="Times New Roman"/>
              <a:sym typeface="Times New Roman"/>
            </a:endParaRPr>
          </a:p>
          <a:p>
            <a:pPr marL="457200" lvl="0" indent="-419100" algn="l" rtl="0">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PFAS are capable of penetrating the blood-brain-barrier, and accumulating in the brain leading to ADHD in children, as well as alzheimers and parkinsons in adults</a:t>
            </a:r>
            <a:endParaRPr sz="3000">
              <a:solidFill>
                <a:schemeClr val="dk1"/>
              </a:solidFill>
              <a:latin typeface="Times New Roman"/>
              <a:ea typeface="Times New Roman"/>
              <a:cs typeface="Times New Roman"/>
              <a:sym typeface="Times New Roman"/>
            </a:endParaRPr>
          </a:p>
          <a:p>
            <a:pPr marL="457200" lvl="0" indent="-419100" algn="l" rtl="0">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PFAS from water sources along with other external sources have been seen to play a role in increased rates of depression, anxiety, and avoidant behavior in adolescents</a:t>
            </a:r>
            <a:endParaRPr sz="3000">
              <a:solidFill>
                <a:schemeClr val="dk1"/>
              </a:solidFill>
              <a:latin typeface="Times New Roman"/>
              <a:ea typeface="Times New Roman"/>
              <a:cs typeface="Times New Roman"/>
              <a:sym typeface="Times New Roman"/>
            </a:endParaRPr>
          </a:p>
          <a:p>
            <a:pPr marL="457200" lvl="0" indent="-419100" algn="l" rtl="0">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Positive association between prenatal PFAS exposure, specifically PFOAs and PFOS, and increased risk of postpartum depression</a:t>
            </a:r>
            <a:endParaRPr sz="3000">
              <a:solidFill>
                <a:schemeClr val="dk1"/>
              </a:solidFill>
              <a:latin typeface="Times New Roman"/>
              <a:ea typeface="Times New Roman"/>
              <a:cs typeface="Times New Roman"/>
              <a:sym typeface="Times New Roman"/>
            </a:endParaRPr>
          </a:p>
          <a:p>
            <a:pPr marL="457200" lvl="0" indent="-419100" algn="l" rtl="0">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Exposure of PFAS in dams and zebrafish demonstrated statistically significant abnormalities in anxiety behaviors through observations and calculations recorded from the response assays </a:t>
            </a:r>
            <a:endParaRPr sz="3000">
              <a:solidFill>
                <a:schemeClr val="dk1"/>
              </a:solidFill>
              <a:latin typeface="Times New Roman"/>
              <a:ea typeface="Times New Roman"/>
              <a:cs typeface="Times New Roman"/>
              <a:sym typeface="Times New Roman"/>
            </a:endParaRPr>
          </a:p>
          <a:p>
            <a:pPr marL="457200" lvl="0" indent="-419100" algn="l" rtl="0">
              <a:lnSpc>
                <a:spcPct val="115000"/>
              </a:lnSpc>
              <a:spcBef>
                <a:spcPts val="0"/>
              </a:spcBef>
              <a:spcAft>
                <a:spcPts val="0"/>
              </a:spcAft>
              <a:buClr>
                <a:schemeClr val="dk1"/>
              </a:buClr>
              <a:buSzPts val="3000"/>
              <a:buFont typeface="Times New Roman"/>
              <a:buChar char="●"/>
            </a:pPr>
            <a:r>
              <a:rPr lang="en" sz="3000">
                <a:solidFill>
                  <a:schemeClr val="dk1"/>
                </a:solidFill>
                <a:latin typeface="Times New Roman"/>
                <a:ea typeface="Times New Roman"/>
                <a:cs typeface="Times New Roman"/>
                <a:sym typeface="Times New Roman"/>
              </a:rPr>
              <a:t>Center avoidance indicated heightened anxiety-like behavior, while willingness to cross the center implied a reduced anxiety-like behavior</a:t>
            </a:r>
            <a:endParaRPr sz="3000">
              <a:solidFill>
                <a:schemeClr val="dk1"/>
              </a:solidFill>
              <a:latin typeface="Times New Roman"/>
              <a:ea typeface="Times New Roman"/>
              <a:cs typeface="Times New Roman"/>
              <a:sym typeface="Times New Roman"/>
            </a:endParaRPr>
          </a:p>
        </p:txBody>
      </p:sp>
      <p:pic>
        <p:nvPicPr>
          <p:cNvPr id="66" name="Google Shape;66;p13"/>
          <p:cNvPicPr preferRelativeResize="0"/>
          <p:nvPr/>
        </p:nvPicPr>
        <p:blipFill rotWithShape="1">
          <a:blip r:embed="rId7">
            <a:alphaModFix/>
          </a:blip>
          <a:srcRect l="9734" r="8325" b="1999"/>
          <a:stretch/>
        </p:blipFill>
        <p:spPr>
          <a:xfrm>
            <a:off x="15092813" y="7032763"/>
            <a:ext cx="12439400" cy="10451575"/>
          </a:xfrm>
          <a:prstGeom prst="rect">
            <a:avLst/>
          </a:prstGeom>
          <a:noFill/>
          <a:ln>
            <a:noFill/>
          </a:ln>
        </p:spPr>
      </p:pic>
      <p:sp>
        <p:nvSpPr>
          <p:cNvPr id="67" name="Google Shape;67;p13"/>
          <p:cNvSpPr txBox="1"/>
          <p:nvPr/>
        </p:nvSpPr>
        <p:spPr>
          <a:xfrm>
            <a:off x="18004563" y="17725094"/>
            <a:ext cx="6615900" cy="6183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latin typeface="Times New Roman"/>
                <a:ea typeface="Times New Roman"/>
                <a:cs typeface="Times New Roman"/>
                <a:sym typeface="Times New Roman"/>
              </a:rPr>
              <a:t>Figure 1: General structural formula for PFAS</a:t>
            </a:r>
            <a:endParaRPr sz="10300">
              <a:solidFill>
                <a:schemeClr val="dk2"/>
              </a:solidFill>
              <a:latin typeface="Times New Roman"/>
              <a:ea typeface="Times New Roman"/>
              <a:cs typeface="Times New Roman"/>
              <a:sym typeface="Times New Roman"/>
            </a:endParaRPr>
          </a:p>
        </p:txBody>
      </p:sp>
      <p:sp>
        <p:nvSpPr>
          <p:cNvPr id="68" name="Google Shape;68;p13"/>
          <p:cNvSpPr txBox="1"/>
          <p:nvPr/>
        </p:nvSpPr>
        <p:spPr>
          <a:xfrm>
            <a:off x="28409900" y="9178650"/>
            <a:ext cx="14869200" cy="67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b="1" u="sng">
                <a:solidFill>
                  <a:schemeClr val="dk1"/>
                </a:solidFill>
                <a:latin typeface="Times New Roman"/>
                <a:ea typeface="Times New Roman"/>
                <a:cs typeface="Times New Roman"/>
                <a:sym typeface="Times New Roman"/>
              </a:rPr>
              <a:t>RESULTS</a:t>
            </a:r>
            <a:endParaRPr sz="5000" b="1" u="sng">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Char char="●"/>
            </a:pPr>
            <a:r>
              <a:rPr lang="en" sz="3100">
                <a:solidFill>
                  <a:schemeClr val="dk1"/>
                </a:solidFill>
                <a:latin typeface="Times New Roman"/>
                <a:ea typeface="Times New Roman"/>
                <a:cs typeface="Times New Roman"/>
                <a:sym typeface="Times New Roman"/>
              </a:rPr>
              <a:t>At blood serum concentrations above 39.66ng/mL, there is a positive correlation between PHQ-9 Quick Depression Assessment scores and PFAS concentrations</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PFOA is closely associated  with depression. PR=1.97 (CI95%: 1.06–3.69) regardless of adiposity status</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Higher psychological distress in PFAS-contaminated communities than in comparison communities</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Risk of PFAS serum contamination results in distress, rather than actual  PFAS exposure</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PFAS contamination instilled distrust, stress, and anxiety within communities</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 Financial uncertainty also found to be associated with PFAS</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Among immigrant women, PFOS and Me-PFOSA-AcOH has higher CES-D scores PFOS PR=2.7 CI=[0.7-4.7]  Me-PFOSA-AcOH PR=2.9 CI=[1.2-4.7]</a:t>
            </a:r>
            <a:endParaRPr sz="3100">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Increasing all PFAS by one quartile is associated with greater CES-D scores</a:t>
            </a:r>
            <a:endParaRPr sz="31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00">
              <a:solidFill>
                <a:schemeClr val="dk1"/>
              </a:solidFill>
              <a:latin typeface="Times New Roman"/>
              <a:ea typeface="Times New Roman"/>
              <a:cs typeface="Times New Roman"/>
              <a:sym typeface="Times New Roman"/>
            </a:endParaRPr>
          </a:p>
        </p:txBody>
      </p:sp>
      <p:pic>
        <p:nvPicPr>
          <p:cNvPr id="69" name="Google Shape;69;p13"/>
          <p:cNvPicPr preferRelativeResize="0"/>
          <p:nvPr/>
        </p:nvPicPr>
        <p:blipFill rotWithShape="1">
          <a:blip r:embed="rId8">
            <a:alphaModFix/>
          </a:blip>
          <a:srcRect/>
          <a:stretch/>
        </p:blipFill>
        <p:spPr>
          <a:xfrm>
            <a:off x="16849275" y="26333623"/>
            <a:ext cx="8926500" cy="5382726"/>
          </a:xfrm>
          <a:prstGeom prst="rect">
            <a:avLst/>
          </a:prstGeom>
          <a:noFill/>
          <a:ln>
            <a:noFill/>
          </a:ln>
        </p:spPr>
      </p:pic>
      <p:sp>
        <p:nvSpPr>
          <p:cNvPr id="70" name="Google Shape;70;p13"/>
          <p:cNvSpPr txBox="1"/>
          <p:nvPr/>
        </p:nvSpPr>
        <p:spPr>
          <a:xfrm>
            <a:off x="16432425" y="31903000"/>
            <a:ext cx="9760200" cy="5694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rPr>
              <a:t>Figure 3: Increasing concentrations of PFAS associated with anxiety</a:t>
            </a:r>
            <a:endParaRPr sz="2500">
              <a:solidFill>
                <a:schemeClr val="dk2"/>
              </a:solidFill>
            </a:endParaRPr>
          </a:p>
        </p:txBody>
      </p:sp>
      <p:pic>
        <p:nvPicPr>
          <p:cNvPr id="71" name="Google Shape;71;p13"/>
          <p:cNvPicPr preferRelativeResize="0"/>
          <p:nvPr/>
        </p:nvPicPr>
        <p:blipFill>
          <a:blip r:embed="rId9">
            <a:alphaModFix/>
          </a:blip>
          <a:stretch>
            <a:fillRect/>
          </a:stretch>
        </p:blipFill>
        <p:spPr>
          <a:xfrm>
            <a:off x="16666950" y="18584138"/>
            <a:ext cx="9291135" cy="6773400"/>
          </a:xfrm>
          <a:prstGeom prst="rect">
            <a:avLst/>
          </a:prstGeom>
          <a:noFill/>
          <a:ln>
            <a:noFill/>
          </a:ln>
        </p:spPr>
      </p:pic>
      <p:sp>
        <p:nvSpPr>
          <p:cNvPr id="72" name="Google Shape;72;p13"/>
          <p:cNvSpPr txBox="1"/>
          <p:nvPr/>
        </p:nvSpPr>
        <p:spPr>
          <a:xfrm>
            <a:off x="17222163" y="25577563"/>
            <a:ext cx="8180700" cy="569400"/>
          </a:xfrm>
          <a:prstGeom prst="rect">
            <a:avLst/>
          </a:prstGeom>
          <a:solidFill>
            <a:srgbClr val="D9EAD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2"/>
                </a:solidFill>
              </a:rPr>
              <a:t>Figure 2: PFAS neurotoxicity associated with depression</a:t>
            </a:r>
            <a:endParaRPr/>
          </a:p>
        </p:txBody>
      </p:sp>
      <p:sp>
        <p:nvSpPr>
          <p:cNvPr id="73" name="Google Shape;73;p13"/>
          <p:cNvSpPr txBox="1"/>
          <p:nvPr/>
        </p:nvSpPr>
        <p:spPr>
          <a:xfrm>
            <a:off x="482175" y="29378800"/>
            <a:ext cx="13944600" cy="25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b="1" u="sng">
                <a:solidFill>
                  <a:schemeClr val="dk1"/>
                </a:solidFill>
                <a:latin typeface="Times New Roman"/>
                <a:ea typeface="Times New Roman"/>
                <a:cs typeface="Times New Roman"/>
                <a:sym typeface="Times New Roman"/>
              </a:rPr>
              <a:t>CHEMICAL COMPOSITION</a:t>
            </a:r>
            <a:endParaRPr sz="5000" b="1" u="sng">
              <a:solidFill>
                <a:schemeClr val="dk1"/>
              </a:solidFill>
              <a:latin typeface="Times New Roman"/>
              <a:ea typeface="Times New Roman"/>
              <a:cs typeface="Times New Roman"/>
              <a:sym typeface="Times New Roman"/>
            </a:endParaRPr>
          </a:p>
          <a:p>
            <a:pPr marL="457200" lvl="0" indent="-425450" algn="l" rtl="0">
              <a:spcBef>
                <a:spcPts val="0"/>
              </a:spcBef>
              <a:spcAft>
                <a:spcPts val="0"/>
              </a:spcAft>
              <a:buClr>
                <a:schemeClr val="dk1"/>
              </a:buClr>
              <a:buSzPts val="3100"/>
              <a:buFont typeface="Times New Roman"/>
              <a:buChar char="●"/>
            </a:pPr>
            <a:r>
              <a:rPr lang="en" sz="3100">
                <a:solidFill>
                  <a:schemeClr val="dk1"/>
                </a:solidFill>
                <a:latin typeface="Times New Roman"/>
                <a:ea typeface="Times New Roman"/>
                <a:cs typeface="Times New Roman"/>
                <a:sym typeface="Times New Roman"/>
              </a:rPr>
              <a:t>The varying number of carbon-fluorine bonds present in PFAS is the strongest known single bond in nature due to the high electronegativity of fluorine, creating a strong electron withdrawing effect, giving rise to its stability and inability to react with other elements</a:t>
            </a:r>
            <a:endParaRPr sz="31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dc:creator>
  <cp:lastModifiedBy>Jihyun Kim</cp:lastModifiedBy>
  <cp:revision>1</cp:revision>
  <dcterms:modified xsi:type="dcterms:W3CDTF">2024-05-03T17:23:57Z</dcterms:modified>
</cp:coreProperties>
</file>