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varScale="1">
        <p:scale>
          <a:sx n="79" d="100"/>
          <a:sy n="79" d="100"/>
        </p:scale>
        <p:origin x="86" y="322"/>
      </p:cViewPr>
      <p:guideLst/>
    </p:cSldViewPr>
  </p:slideViewPr>
  <p:notesTextViewPr>
    <p:cViewPr>
      <p:scale>
        <a:sx n="1" d="1"/>
        <a:sy n="1" d="1"/>
      </p:scale>
      <p:origin x="0" y="0"/>
    </p:cViewPr>
  </p:notesTextViewPr>
  <p:sorterViewPr>
    <p:cViewPr>
      <p:scale>
        <a:sx n="100" d="100"/>
        <a:sy n="100" d="100"/>
      </p:scale>
      <p:origin x="0" y="-6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4F5D3DD-78A1-42C5-85D5-72EA5A31B1E1}" type="datetimeFigureOut">
              <a:rPr lang="en-US" smtClean="0"/>
              <a:t>10/5/2024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AB913B3-1279-438A-A5F4-A6D0B9B3D1C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05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F5D3DD-78A1-42C5-85D5-72EA5A31B1E1}"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913B3-1279-438A-A5F4-A6D0B9B3D1C8}" type="slidenum">
              <a:rPr lang="en-US" smtClean="0"/>
              <a:t>‹#›</a:t>
            </a:fld>
            <a:endParaRPr lang="en-US"/>
          </a:p>
        </p:txBody>
      </p:sp>
    </p:spTree>
    <p:extLst>
      <p:ext uri="{BB962C8B-B14F-4D97-AF65-F5344CB8AC3E}">
        <p14:creationId xmlns:p14="http://schemas.microsoft.com/office/powerpoint/2010/main" val="300686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5D3DD-78A1-42C5-85D5-72EA5A31B1E1}"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13B3-1279-438A-A5F4-A6D0B9B3D1C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3424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5D3DD-78A1-42C5-85D5-72EA5A31B1E1}"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13B3-1279-438A-A5F4-A6D0B9B3D1C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950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5D3DD-78A1-42C5-85D5-72EA5A31B1E1}"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13B3-1279-438A-A5F4-A6D0B9B3D1C8}" type="slidenum">
              <a:rPr lang="en-US" smtClean="0"/>
              <a:t>‹#›</a:t>
            </a:fld>
            <a:endParaRPr lang="en-US"/>
          </a:p>
        </p:txBody>
      </p:sp>
    </p:spTree>
    <p:extLst>
      <p:ext uri="{BB962C8B-B14F-4D97-AF65-F5344CB8AC3E}">
        <p14:creationId xmlns:p14="http://schemas.microsoft.com/office/powerpoint/2010/main" val="204331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5D3DD-78A1-42C5-85D5-72EA5A31B1E1}"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13B3-1279-438A-A5F4-A6D0B9B3D1C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9163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5D3DD-78A1-42C5-85D5-72EA5A31B1E1}"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13B3-1279-438A-A5F4-A6D0B9B3D1C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817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F5D3DD-78A1-42C5-85D5-72EA5A31B1E1}"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13B3-1279-438A-A5F4-A6D0B9B3D1C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336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F5D3DD-78A1-42C5-85D5-72EA5A31B1E1}"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13B3-1279-438A-A5F4-A6D0B9B3D1C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01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F5D3DD-78A1-42C5-85D5-72EA5A31B1E1}"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13B3-1279-438A-A5F4-A6D0B9B3D1C8}" type="slidenum">
              <a:rPr lang="en-US" smtClean="0"/>
              <a:t>‹#›</a:t>
            </a:fld>
            <a:endParaRPr lang="en-US"/>
          </a:p>
        </p:txBody>
      </p:sp>
    </p:spTree>
    <p:extLst>
      <p:ext uri="{BB962C8B-B14F-4D97-AF65-F5344CB8AC3E}">
        <p14:creationId xmlns:p14="http://schemas.microsoft.com/office/powerpoint/2010/main" val="30073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5D3DD-78A1-42C5-85D5-72EA5A31B1E1}"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913B3-1279-438A-A5F4-A6D0B9B3D1C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52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F5D3DD-78A1-42C5-85D5-72EA5A31B1E1}"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913B3-1279-438A-A5F4-A6D0B9B3D1C8}" type="slidenum">
              <a:rPr lang="en-US" smtClean="0"/>
              <a:t>‹#›</a:t>
            </a:fld>
            <a:endParaRPr lang="en-US"/>
          </a:p>
        </p:txBody>
      </p:sp>
    </p:spTree>
    <p:extLst>
      <p:ext uri="{BB962C8B-B14F-4D97-AF65-F5344CB8AC3E}">
        <p14:creationId xmlns:p14="http://schemas.microsoft.com/office/powerpoint/2010/main" val="265826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F5D3DD-78A1-42C5-85D5-72EA5A31B1E1}"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913B3-1279-438A-A5F4-A6D0B9B3D1C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99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F5D3DD-78A1-42C5-85D5-72EA5A31B1E1}" type="datetimeFigureOut">
              <a:rPr lang="en-US" smtClean="0"/>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913B3-1279-438A-A5F4-A6D0B9B3D1C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08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5D3DD-78A1-42C5-85D5-72EA5A31B1E1}" type="datetimeFigureOut">
              <a:rPr lang="en-US" smtClean="0"/>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913B3-1279-438A-A5F4-A6D0B9B3D1C8}" type="slidenum">
              <a:rPr lang="en-US" smtClean="0"/>
              <a:t>‹#›</a:t>
            </a:fld>
            <a:endParaRPr lang="en-US"/>
          </a:p>
        </p:txBody>
      </p:sp>
    </p:spTree>
    <p:extLst>
      <p:ext uri="{BB962C8B-B14F-4D97-AF65-F5344CB8AC3E}">
        <p14:creationId xmlns:p14="http://schemas.microsoft.com/office/powerpoint/2010/main" val="248750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F5D3DD-78A1-42C5-85D5-72EA5A31B1E1}"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913B3-1279-438A-A5F4-A6D0B9B3D1C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03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F5D3DD-78A1-42C5-85D5-72EA5A31B1E1}"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913B3-1279-438A-A5F4-A6D0B9B3D1C8}" type="slidenum">
              <a:rPr lang="en-US" smtClean="0"/>
              <a:t>‹#›</a:t>
            </a:fld>
            <a:endParaRPr lang="en-US"/>
          </a:p>
        </p:txBody>
      </p:sp>
    </p:spTree>
    <p:extLst>
      <p:ext uri="{BB962C8B-B14F-4D97-AF65-F5344CB8AC3E}">
        <p14:creationId xmlns:p14="http://schemas.microsoft.com/office/powerpoint/2010/main" val="287833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F5D3DD-78A1-42C5-85D5-72EA5A31B1E1}" type="datetimeFigureOut">
              <a:rPr lang="en-US" smtClean="0"/>
              <a:t>10/5/2024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B913B3-1279-438A-A5F4-A6D0B9B3D1C8}" type="slidenum">
              <a:rPr lang="en-US" smtClean="0"/>
              <a:t>‹#›</a:t>
            </a:fld>
            <a:endParaRPr lang="en-US"/>
          </a:p>
        </p:txBody>
      </p:sp>
    </p:spTree>
    <p:extLst>
      <p:ext uri="{BB962C8B-B14F-4D97-AF65-F5344CB8AC3E}">
        <p14:creationId xmlns:p14="http://schemas.microsoft.com/office/powerpoint/2010/main" val="31079447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pa.gov/superfund/what-superfund" TargetMode="External"/><Relationship Id="rId2" Type="http://schemas.openxmlformats.org/officeDocument/2006/relationships/hyperlink" Target="https://www.yesmagazine.org/environment/2021/04/22/environmental-racism-exampl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outhbronxunite.org/press-and-media/asthma-alley-why-minorities-bear-burden-of-pollution-inequity-caused-by-white-people" TargetMode="External"/><Relationship Id="rId2" Type="http://schemas.openxmlformats.org/officeDocument/2006/relationships/hyperlink" Target="https://www.verywellhealth.com/cancer-alley-5097197" TargetMode="External"/><Relationship Id="rId1" Type="http://schemas.openxmlformats.org/officeDocument/2006/relationships/slideLayout" Target="../slideLayouts/slideLayout2.xml"/><Relationship Id="rId4" Type="http://schemas.openxmlformats.org/officeDocument/2006/relationships/hyperlink" Target="https://www.nyc.gov/assets/doh/downloads/pdf/epi/databrief126.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ealth.gov/healthypeople/priority-areas/social-determinants-health/literature-summaries/environmental-conditions#cit35" TargetMode="External"/><Relationship Id="rId2" Type="http://schemas.openxmlformats.org/officeDocument/2006/relationships/hyperlink" Target="https://www.diversifyoutdoors.com/blog/2022/7/20/6-types-of-environmental-racism" TargetMode="External"/><Relationship Id="rId1" Type="http://schemas.openxmlformats.org/officeDocument/2006/relationships/slideLayout" Target="../slideLayouts/slideLayout2.xml"/><Relationship Id="rId5" Type="http://schemas.openxmlformats.org/officeDocument/2006/relationships/hyperlink" Target="https://www.nrdc.org/stories/what-environmental-racism" TargetMode="External"/><Relationship Id="rId4" Type="http://schemas.openxmlformats.org/officeDocument/2006/relationships/hyperlink" Target="https://www.weforum.org/agenda/2020/07/what-is-environmental-racism-pollution-covid-systemi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jhistory.com/long-lives-memphis/" TargetMode="External"/><Relationship Id="rId2" Type="http://schemas.openxmlformats.org/officeDocument/2006/relationships/hyperlink" Target="https://www.epa.gov/environmentaljustice/environmental-justice-timeline#:~:text=The%20environmental%20justice%20movement%20was,environmental%20protection%20in%20their%20communities.&amp;text=The%20Civil%20Rights%20Movement%20of,families%2C%20their%20communities%20and%20themselves." TargetMode="External"/><Relationship Id="rId1" Type="http://schemas.openxmlformats.org/officeDocument/2006/relationships/slideLayout" Target="../slideLayouts/slideLayout2.xml"/><Relationship Id="rId4" Type="http://schemas.openxmlformats.org/officeDocument/2006/relationships/hyperlink" Target="https://www.facingsouth.org/2022/09/ben-chavis-duke-environmental-justice-lecture-warren-count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ubs.acs.org/doi/10.1021/acs.estlett.1c01012" TargetMode="External"/><Relationship Id="rId2" Type="http://schemas.openxmlformats.org/officeDocument/2006/relationships/hyperlink" Target="https://www.federalreservehistory.org/essays/redlin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ugusta.edu/online/blog/public-health-topics-for-research" TargetMode="External"/><Relationship Id="rId2" Type="http://schemas.openxmlformats.org/officeDocument/2006/relationships/hyperlink" Target="https://www.verywellmind.com/what-is-environmental-racism-5225959" TargetMode="External"/><Relationship Id="rId1" Type="http://schemas.openxmlformats.org/officeDocument/2006/relationships/slideLayout" Target="../slideLayouts/slideLayout2.xml"/><Relationship Id="rId4" Type="http://schemas.openxmlformats.org/officeDocument/2006/relationships/hyperlink" Target="https://www.forbes.com/sites/nishandegnarain/2020/06/30/eight-ways-that-the-fight-for-racial-and-environmental-justice-are-inextricably-linked/?sh=3d141d6c873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518B-5BD8-21F3-F481-FAD95E17526F}"/>
              </a:ext>
            </a:extLst>
          </p:cNvPr>
          <p:cNvSpPr>
            <a:spLocks noGrp="1"/>
          </p:cNvSpPr>
          <p:nvPr>
            <p:ph type="ctrTitle"/>
          </p:nvPr>
        </p:nvSpPr>
        <p:spPr>
          <a:xfrm>
            <a:off x="1524000" y="321733"/>
            <a:ext cx="9144000" cy="4470400"/>
          </a:xfrm>
        </p:spPr>
        <p:txBody>
          <a:bodyPr>
            <a:normAutofit/>
          </a:bodyPr>
          <a:lstStyle/>
          <a:p>
            <a:r>
              <a:rPr lang="en-US" b="1" i="0" dirty="0">
                <a:solidFill>
                  <a:srgbClr val="232323"/>
                </a:solidFill>
                <a:effectLst/>
                <a:latin typeface="Montserrat" panose="020F0502020204030204" pitchFamily="2" charset="0"/>
              </a:rPr>
              <a:t>Environmental Racism: Definition, Examples and Prevention</a:t>
            </a:r>
            <a:br>
              <a:rPr lang="en-US" b="1" i="0" dirty="0">
                <a:solidFill>
                  <a:srgbClr val="232323"/>
                </a:solidFill>
                <a:effectLst/>
                <a:latin typeface="Montserrat" panose="020F0502020204030204" pitchFamily="2" charset="0"/>
              </a:rPr>
            </a:br>
            <a:endParaRPr lang="en-US" dirty="0"/>
          </a:p>
        </p:txBody>
      </p:sp>
    </p:spTree>
    <p:extLst>
      <p:ext uri="{BB962C8B-B14F-4D97-AF65-F5344CB8AC3E}">
        <p14:creationId xmlns:p14="http://schemas.microsoft.com/office/powerpoint/2010/main" val="13022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F006-00D6-91D5-6C6A-600247DBAFD4}"/>
              </a:ext>
            </a:extLst>
          </p:cNvPr>
          <p:cNvSpPr>
            <a:spLocks noGrp="1"/>
          </p:cNvSpPr>
          <p:nvPr>
            <p:ph type="title"/>
          </p:nvPr>
        </p:nvSpPr>
        <p:spPr/>
        <p:txBody>
          <a:bodyPr/>
          <a:lstStyle/>
          <a:p>
            <a:r>
              <a:rPr lang="en-US" b="1" i="0" dirty="0">
                <a:solidFill>
                  <a:srgbClr val="232323"/>
                </a:solidFill>
                <a:effectLst/>
                <a:latin typeface="Montserrat" panose="00000500000000000000" pitchFamily="2" charset="0"/>
              </a:rPr>
              <a:t>Environmental Racism Examples</a:t>
            </a:r>
            <a:br>
              <a:rPr lang="en-US" b="1" i="0" dirty="0">
                <a:solidFill>
                  <a:srgbClr val="232323"/>
                </a:solidFill>
                <a:effectLst/>
                <a:latin typeface="Montserrat" panose="00000500000000000000" pitchFamily="2" charset="0"/>
              </a:rPr>
            </a:br>
            <a:endParaRPr lang="en-US" dirty="0"/>
          </a:p>
        </p:txBody>
      </p:sp>
      <p:sp>
        <p:nvSpPr>
          <p:cNvPr id="3" name="Content Placeholder 2">
            <a:extLst>
              <a:ext uri="{FF2B5EF4-FFF2-40B4-BE49-F238E27FC236}">
                <a16:creationId xmlns:a16="http://schemas.microsoft.com/office/drawing/2014/main" id="{DB544F05-5A3A-BF97-463B-62B1DC84F6B4}"/>
              </a:ext>
            </a:extLst>
          </p:cNvPr>
          <p:cNvSpPr>
            <a:spLocks noGrp="1"/>
          </p:cNvSpPr>
          <p:nvPr>
            <p:ph idx="1"/>
          </p:nvPr>
        </p:nvSpPr>
        <p:spPr/>
        <p:txBody>
          <a:bodyPr/>
          <a:lstStyle/>
          <a:p>
            <a:pPr algn="l"/>
            <a:r>
              <a:rPr lang="en-US" b="0" i="0" dirty="0">
                <a:solidFill>
                  <a:srgbClr val="232323"/>
                </a:solidFill>
                <a:effectLst/>
                <a:latin typeface="Roboto" panose="02000000000000000000" pitchFamily="2" charset="0"/>
              </a:rPr>
              <a:t>Many </a:t>
            </a:r>
            <a:r>
              <a:rPr lang="en-US" b="0" i="0" u="none" strike="noStrike" dirty="0">
                <a:solidFill>
                  <a:srgbClr val="232323"/>
                </a:solidFill>
                <a:effectLst/>
                <a:latin typeface="Roboto" panose="02000000000000000000" pitchFamily="2" charset="0"/>
                <a:hlinkClick r:id="rId2"/>
              </a:rPr>
              <a:t>examples of environmental racism</a:t>
            </a:r>
            <a:r>
              <a:rPr lang="en-US" b="0" i="0" dirty="0">
                <a:solidFill>
                  <a:srgbClr val="232323"/>
                </a:solidFill>
                <a:effectLst/>
                <a:latin typeface="Roboto" panose="02000000000000000000" pitchFamily="2" charset="0"/>
              </a:rPr>
              <a:t> exist. One involves the thousands of locations spread out throughout the U.S. known as Superfund sites. </a:t>
            </a:r>
            <a:r>
              <a:rPr lang="en-US" b="0" i="0" u="none" strike="noStrike" dirty="0">
                <a:solidFill>
                  <a:srgbClr val="232323"/>
                </a:solidFill>
                <a:effectLst/>
                <a:latin typeface="Roboto" panose="02000000000000000000" pitchFamily="2" charset="0"/>
                <a:hlinkClick r:id="rId3"/>
              </a:rPr>
              <a:t>Superfund</a:t>
            </a:r>
            <a:r>
              <a:rPr lang="en-US" b="0" i="0" dirty="0">
                <a:solidFill>
                  <a:srgbClr val="232323"/>
                </a:solidFill>
                <a:effectLst/>
                <a:latin typeface="Roboto" panose="02000000000000000000" pitchFamily="2" charset="0"/>
              </a:rPr>
              <a:t> is the informal name of the Comprehensive Environmental Response, Compensation, and Liability Act (CERCLA) established by Congress in 1980, which gives the Environmental Protection Agency (EPA) the power to clean up toxic sites.</a:t>
            </a:r>
          </a:p>
          <a:p>
            <a:endParaRPr lang="en-US" dirty="0"/>
          </a:p>
        </p:txBody>
      </p:sp>
    </p:spTree>
    <p:extLst>
      <p:ext uri="{BB962C8B-B14F-4D97-AF65-F5344CB8AC3E}">
        <p14:creationId xmlns:p14="http://schemas.microsoft.com/office/powerpoint/2010/main" val="263135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E053-FC18-5CE3-1E6D-FDAB95295366}"/>
              </a:ext>
            </a:extLst>
          </p:cNvPr>
          <p:cNvSpPr>
            <a:spLocks noGrp="1"/>
          </p:cNvSpPr>
          <p:nvPr>
            <p:ph type="title"/>
          </p:nvPr>
        </p:nvSpPr>
        <p:spPr/>
        <p:txBody>
          <a:bodyPr>
            <a:normAutofit fontScale="90000"/>
          </a:bodyPr>
          <a:lstStyle/>
          <a:p>
            <a:r>
              <a:rPr lang="en-US" b="1" i="0" dirty="0">
                <a:solidFill>
                  <a:srgbClr val="232323"/>
                </a:solidFill>
                <a:effectLst/>
                <a:latin typeface="Montserrat" panose="00000500000000000000" pitchFamily="2" charset="0"/>
              </a:rPr>
              <a:t>What’s the Impact of Environmental Racism?</a:t>
            </a:r>
            <a:br>
              <a:rPr lang="en-US" b="1" i="0" dirty="0">
                <a:solidFill>
                  <a:srgbClr val="232323"/>
                </a:solidFill>
                <a:effectLst/>
                <a:latin typeface="Montserrat" panose="00000500000000000000" pitchFamily="2" charset="0"/>
              </a:rPr>
            </a:br>
            <a:endParaRPr lang="en-US" dirty="0"/>
          </a:p>
        </p:txBody>
      </p:sp>
      <p:sp>
        <p:nvSpPr>
          <p:cNvPr id="3" name="Content Placeholder 2">
            <a:extLst>
              <a:ext uri="{FF2B5EF4-FFF2-40B4-BE49-F238E27FC236}">
                <a16:creationId xmlns:a16="http://schemas.microsoft.com/office/drawing/2014/main" id="{47520450-B94F-E06A-9A1C-E35D15B5A72F}"/>
              </a:ext>
            </a:extLst>
          </p:cNvPr>
          <p:cNvSpPr>
            <a:spLocks noGrp="1"/>
          </p:cNvSpPr>
          <p:nvPr>
            <p:ph idx="1"/>
          </p:nvPr>
        </p:nvSpPr>
        <p:spPr/>
        <p:txBody>
          <a:bodyPr/>
          <a:lstStyle/>
          <a:p>
            <a:pPr algn="l"/>
            <a:r>
              <a:rPr lang="en-US" b="0" i="0" dirty="0">
                <a:solidFill>
                  <a:srgbClr val="232323"/>
                </a:solidFill>
                <a:effectLst/>
                <a:latin typeface="Roboto" panose="02000000000000000000" pitchFamily="2" charset="0"/>
              </a:rPr>
              <a:t>Environmental racism’s impact on marginalized communities is profound and wide ranging. Air pollution, toxic waste, and contaminated water can lead to various health problems, including respiratory illnesses, cancer, and developmental disorders</a:t>
            </a:r>
          </a:p>
          <a:p>
            <a:endParaRPr lang="en-US" dirty="0"/>
          </a:p>
        </p:txBody>
      </p:sp>
    </p:spTree>
    <p:extLst>
      <p:ext uri="{BB962C8B-B14F-4D97-AF65-F5344CB8AC3E}">
        <p14:creationId xmlns:p14="http://schemas.microsoft.com/office/powerpoint/2010/main" val="282480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2FD8-81E1-5058-EE20-B8956D4F1835}"/>
              </a:ext>
            </a:extLst>
          </p:cNvPr>
          <p:cNvSpPr>
            <a:spLocks noGrp="1"/>
          </p:cNvSpPr>
          <p:nvPr>
            <p:ph type="title"/>
          </p:nvPr>
        </p:nvSpPr>
        <p:spPr/>
        <p:txBody>
          <a:bodyPr>
            <a:normAutofit fontScale="90000"/>
          </a:bodyPr>
          <a:lstStyle/>
          <a:p>
            <a:r>
              <a:rPr lang="en-US" b="1" i="0" dirty="0">
                <a:solidFill>
                  <a:srgbClr val="232323"/>
                </a:solidFill>
                <a:effectLst/>
                <a:latin typeface="Montserrat" panose="00000500000000000000" pitchFamily="2" charset="0"/>
              </a:rPr>
              <a:t>Equity and Justice: Combating Environmental Racism</a:t>
            </a:r>
            <a:br>
              <a:rPr lang="en-US" b="1" i="0" dirty="0">
                <a:solidFill>
                  <a:srgbClr val="232323"/>
                </a:solidFill>
                <a:effectLst/>
                <a:latin typeface="Montserrat" panose="00000500000000000000" pitchFamily="2" charset="0"/>
              </a:rPr>
            </a:br>
            <a:endParaRPr lang="en-US" dirty="0"/>
          </a:p>
        </p:txBody>
      </p:sp>
      <p:sp>
        <p:nvSpPr>
          <p:cNvPr id="3" name="Content Placeholder 2">
            <a:extLst>
              <a:ext uri="{FF2B5EF4-FFF2-40B4-BE49-F238E27FC236}">
                <a16:creationId xmlns:a16="http://schemas.microsoft.com/office/drawing/2014/main" id="{89F65683-4299-A906-0C61-98E2384DFD3B}"/>
              </a:ext>
            </a:extLst>
          </p:cNvPr>
          <p:cNvSpPr>
            <a:spLocks noGrp="1"/>
          </p:cNvSpPr>
          <p:nvPr>
            <p:ph idx="1"/>
          </p:nvPr>
        </p:nvSpPr>
        <p:spPr/>
        <p:txBody>
          <a:bodyPr/>
          <a:lstStyle/>
          <a:p>
            <a:pPr algn="l"/>
            <a:r>
              <a:rPr lang="en-US" b="0" i="0" dirty="0">
                <a:solidFill>
                  <a:srgbClr val="232323"/>
                </a:solidFill>
                <a:effectLst/>
                <a:latin typeface="Roboto" panose="02000000000000000000" pitchFamily="2" charset="0"/>
              </a:rPr>
              <a:t>Addressing the inequities and injustice created by environmental racism requires collaboration between all levels of society — from advocates on the ground raising awareness to legislators who can enact and enforce laws that protect marginalized communities. Below are some of the key approaches to combating environmental racism.</a:t>
            </a:r>
          </a:p>
          <a:p>
            <a:endParaRPr lang="en-US" dirty="0"/>
          </a:p>
        </p:txBody>
      </p:sp>
    </p:spTree>
    <p:extLst>
      <p:ext uri="{BB962C8B-B14F-4D97-AF65-F5344CB8AC3E}">
        <p14:creationId xmlns:p14="http://schemas.microsoft.com/office/powerpoint/2010/main" val="402347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3478-55D6-977C-E799-27202C7D3BED}"/>
              </a:ext>
            </a:extLst>
          </p:cNvPr>
          <p:cNvSpPr>
            <a:spLocks noGrp="1"/>
          </p:cNvSpPr>
          <p:nvPr>
            <p:ph type="title"/>
          </p:nvPr>
        </p:nvSpPr>
        <p:spPr/>
        <p:txBody>
          <a:bodyPr/>
          <a:lstStyle/>
          <a:p>
            <a:r>
              <a:rPr lang="en-US" dirty="0"/>
              <a:t>Cancer Alley and Asthma Alley</a:t>
            </a:r>
          </a:p>
        </p:txBody>
      </p:sp>
      <p:sp>
        <p:nvSpPr>
          <p:cNvPr id="3" name="Content Placeholder 2">
            <a:extLst>
              <a:ext uri="{FF2B5EF4-FFF2-40B4-BE49-F238E27FC236}">
                <a16:creationId xmlns:a16="http://schemas.microsoft.com/office/drawing/2014/main" id="{9744905C-9EFE-DF0A-2670-D63B5CBE0755}"/>
              </a:ext>
            </a:extLst>
          </p:cNvPr>
          <p:cNvSpPr>
            <a:spLocks noGrp="1"/>
          </p:cNvSpPr>
          <p:nvPr>
            <p:ph idx="1"/>
          </p:nvPr>
        </p:nvSpPr>
        <p:spPr/>
        <p:txBody>
          <a:bodyPr/>
          <a:lstStyle/>
          <a:p>
            <a:pPr algn="l"/>
            <a:r>
              <a:rPr lang="en-US" b="0" i="0" dirty="0">
                <a:solidFill>
                  <a:srgbClr val="232323"/>
                </a:solidFill>
                <a:effectLst/>
                <a:latin typeface="Roboto" panose="02000000000000000000" pitchFamily="2" charset="0"/>
              </a:rPr>
              <a:t>The 85-mile stretch of land between Baton Rouge, Louisiana, and New Orleans, Louisiana, is known as </a:t>
            </a:r>
            <a:r>
              <a:rPr lang="en-US" b="0" i="0" u="none" strike="noStrike" dirty="0">
                <a:solidFill>
                  <a:srgbClr val="232323"/>
                </a:solidFill>
                <a:effectLst/>
                <a:latin typeface="Roboto" panose="02000000000000000000" pitchFamily="2" charset="0"/>
                <a:hlinkClick r:id="rId2"/>
              </a:rPr>
              <a:t>Cancer Alley</a:t>
            </a:r>
            <a:r>
              <a:rPr lang="en-US" b="0" i="0" dirty="0">
                <a:solidFill>
                  <a:srgbClr val="232323"/>
                </a:solidFill>
                <a:effectLst/>
                <a:latin typeface="Roboto" panose="02000000000000000000" pitchFamily="2" charset="0"/>
              </a:rPr>
              <a:t> because a majority Black community faces an alarming number of health risks thanks to the oil refineries, petrochemical plants, and other chemical industries situated near suburban homes.</a:t>
            </a:r>
          </a:p>
          <a:p>
            <a:pPr algn="l"/>
            <a:r>
              <a:rPr lang="en-US" b="0" i="0" dirty="0">
                <a:solidFill>
                  <a:srgbClr val="232323"/>
                </a:solidFill>
                <a:effectLst/>
                <a:latin typeface="Roboto" panose="02000000000000000000" pitchFamily="2" charset="0"/>
              </a:rPr>
              <a:t>Across the Harlem River from Manhattan sits the Bronx, nicknamed </a:t>
            </a:r>
            <a:r>
              <a:rPr lang="en-US" b="0" i="0" u="none" strike="noStrike" dirty="0">
                <a:solidFill>
                  <a:srgbClr val="232323"/>
                </a:solidFill>
                <a:effectLst/>
                <a:latin typeface="Roboto" panose="02000000000000000000" pitchFamily="2" charset="0"/>
                <a:hlinkClick r:id="rId3"/>
              </a:rPr>
              <a:t>Asthma Alley</a:t>
            </a:r>
            <a:r>
              <a:rPr lang="en-US" b="0" i="0" dirty="0">
                <a:solidFill>
                  <a:srgbClr val="232323"/>
                </a:solidFill>
                <a:effectLst/>
                <a:latin typeface="Roboto" panose="02000000000000000000" pitchFamily="2" charset="0"/>
              </a:rPr>
              <a:t> because </a:t>
            </a:r>
            <a:r>
              <a:rPr lang="en-US" b="0" i="0" u="none" strike="noStrike" dirty="0">
                <a:solidFill>
                  <a:srgbClr val="232323"/>
                </a:solidFill>
                <a:effectLst/>
                <a:latin typeface="Roboto" panose="02000000000000000000" pitchFamily="2" charset="0"/>
                <a:hlinkClick r:id="rId4"/>
              </a:rPr>
              <a:t>asthma affects 17% of children</a:t>
            </a:r>
            <a:r>
              <a:rPr lang="en-US" b="0" i="0" dirty="0">
                <a:solidFill>
                  <a:srgbClr val="232323"/>
                </a:solidFill>
                <a:effectLst/>
                <a:latin typeface="Roboto" panose="02000000000000000000" pitchFamily="2" charset="0"/>
              </a:rPr>
              <a:t> ages 13 and younger. The rate </a:t>
            </a:r>
            <a:r>
              <a:rPr lang="en-US" b="0" i="0" u="none" strike="noStrike" dirty="0">
                <a:solidFill>
                  <a:srgbClr val="232323"/>
                </a:solidFill>
                <a:effectLst/>
                <a:latin typeface="Roboto" panose="02000000000000000000" pitchFamily="2" charset="0"/>
                <a:hlinkClick r:id="rId4"/>
              </a:rPr>
              <a:t>is highest in the South Bronx</a:t>
            </a:r>
            <a:r>
              <a:rPr lang="en-US" b="0" i="0" dirty="0">
                <a:solidFill>
                  <a:srgbClr val="232323"/>
                </a:solidFill>
                <a:effectLst/>
                <a:latin typeface="Roboto" panose="02000000000000000000" pitchFamily="2" charset="0"/>
              </a:rPr>
              <a:t>, where two thirds of residents are people of color.</a:t>
            </a:r>
          </a:p>
          <a:p>
            <a:endParaRPr lang="en-US" dirty="0"/>
          </a:p>
        </p:txBody>
      </p:sp>
    </p:spTree>
    <p:extLst>
      <p:ext uri="{BB962C8B-B14F-4D97-AF65-F5344CB8AC3E}">
        <p14:creationId xmlns:p14="http://schemas.microsoft.com/office/powerpoint/2010/main" val="340405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9A4959-7419-BC55-EA87-81A59C925D42}"/>
              </a:ext>
            </a:extLst>
          </p:cNvPr>
          <p:cNvSpPr>
            <a:spLocks noGrp="1"/>
          </p:cNvSpPr>
          <p:nvPr>
            <p:ph idx="1"/>
          </p:nvPr>
        </p:nvSpPr>
        <p:spPr>
          <a:xfrm>
            <a:off x="838200" y="778933"/>
            <a:ext cx="10515600" cy="5398030"/>
          </a:xfrm>
        </p:spPr>
        <p:txBody>
          <a:bodyPr/>
          <a:lstStyle/>
          <a:p>
            <a:pPr algn="l"/>
            <a:r>
              <a:rPr lang="en-US" b="0" i="0" dirty="0">
                <a:solidFill>
                  <a:srgbClr val="232323"/>
                </a:solidFill>
                <a:effectLst/>
                <a:latin typeface="Roboto" panose="02000000000000000000" pitchFamily="2" charset="0"/>
              </a:rPr>
              <a:t>Different </a:t>
            </a:r>
            <a:r>
              <a:rPr lang="en-US" b="0" i="0" u="none" strike="noStrike" dirty="0">
                <a:solidFill>
                  <a:srgbClr val="232323"/>
                </a:solidFill>
                <a:effectLst/>
                <a:latin typeface="Roboto" panose="02000000000000000000" pitchFamily="2" charset="0"/>
                <a:hlinkClick r:id="rId2"/>
              </a:rPr>
              <a:t>types of environmental racism</a:t>
            </a:r>
            <a:r>
              <a:rPr lang="en-US" b="0" i="0" dirty="0">
                <a:solidFill>
                  <a:srgbClr val="232323"/>
                </a:solidFill>
                <a:effectLst/>
                <a:latin typeface="Roboto" panose="02000000000000000000" pitchFamily="2" charset="0"/>
              </a:rPr>
              <a:t> affect people in the U.S. and throughout the world. Environmental racism, a systemic form of racism, isn’t an accident; it’s a result of unfair policies and practices. Exposure to poor </a:t>
            </a:r>
            <a:r>
              <a:rPr lang="en-US" b="0" i="0" u="none" strike="noStrike" dirty="0">
                <a:solidFill>
                  <a:srgbClr val="232323"/>
                </a:solidFill>
                <a:effectLst/>
                <a:latin typeface="Roboto" panose="02000000000000000000" pitchFamily="2" charset="0"/>
                <a:hlinkClick r:id="rId3"/>
              </a:rPr>
              <a:t>environmental conditions</a:t>
            </a:r>
            <a:r>
              <a:rPr lang="en-US" b="0" i="0" dirty="0">
                <a:solidFill>
                  <a:srgbClr val="232323"/>
                </a:solidFill>
                <a:effectLst/>
                <a:latin typeface="Roboto" panose="02000000000000000000" pitchFamily="2" charset="0"/>
              </a:rPr>
              <a:t> is a social determinant of health connected to other forms of racial injustice.</a:t>
            </a:r>
          </a:p>
          <a:p>
            <a:pPr algn="l"/>
            <a:endParaRPr lang="en-US" b="0" i="0" dirty="0">
              <a:solidFill>
                <a:srgbClr val="232323"/>
              </a:solidFill>
              <a:effectLst/>
              <a:latin typeface="Roboto" panose="02000000000000000000" pitchFamily="2" charset="0"/>
            </a:endParaRPr>
          </a:p>
          <a:p>
            <a:pPr algn="l"/>
            <a:r>
              <a:rPr lang="en-US" b="0" i="0" dirty="0">
                <a:solidFill>
                  <a:srgbClr val="232323"/>
                </a:solidFill>
                <a:effectLst/>
                <a:latin typeface="Roboto" panose="02000000000000000000" pitchFamily="2" charset="0"/>
              </a:rPr>
              <a:t>The first step to </a:t>
            </a:r>
            <a:r>
              <a:rPr lang="en-US" b="0" i="0" u="none" strike="noStrike" dirty="0">
                <a:solidFill>
                  <a:srgbClr val="232323"/>
                </a:solidFill>
                <a:effectLst/>
                <a:latin typeface="Roboto" panose="02000000000000000000" pitchFamily="2" charset="0"/>
                <a:hlinkClick r:id="rId4"/>
              </a:rPr>
              <a:t>addressing environmental racism</a:t>
            </a:r>
            <a:r>
              <a:rPr lang="en-US" b="0" i="0" dirty="0">
                <a:solidFill>
                  <a:srgbClr val="232323"/>
                </a:solidFill>
                <a:effectLst/>
                <a:latin typeface="Roboto" panose="02000000000000000000" pitchFamily="2" charset="0"/>
              </a:rPr>
              <a:t> and breaking down the structures that enable it is to understand </a:t>
            </a:r>
            <a:r>
              <a:rPr lang="en-US" b="0" i="0" u="none" strike="noStrike" dirty="0">
                <a:solidFill>
                  <a:srgbClr val="232323"/>
                </a:solidFill>
                <a:effectLst/>
                <a:latin typeface="Roboto" panose="02000000000000000000" pitchFamily="2" charset="0"/>
                <a:hlinkClick r:id="rId5"/>
              </a:rPr>
              <a:t>what environmental racism is</a:t>
            </a:r>
            <a:r>
              <a:rPr lang="en-US" b="0" i="0" dirty="0">
                <a:solidFill>
                  <a:srgbClr val="232323"/>
                </a:solidFill>
                <a:effectLst/>
                <a:latin typeface="Roboto" panose="02000000000000000000" pitchFamily="2" charset="0"/>
              </a:rPr>
              <a:t>, as well as its history, root causes, and impacts communities.</a:t>
            </a:r>
          </a:p>
          <a:p>
            <a:endParaRPr lang="en-US" dirty="0"/>
          </a:p>
        </p:txBody>
      </p:sp>
    </p:spTree>
    <p:extLst>
      <p:ext uri="{BB962C8B-B14F-4D97-AF65-F5344CB8AC3E}">
        <p14:creationId xmlns:p14="http://schemas.microsoft.com/office/powerpoint/2010/main" val="2261902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BB7B-4116-D71F-0E17-5042317D0D2B}"/>
              </a:ext>
            </a:extLst>
          </p:cNvPr>
          <p:cNvSpPr>
            <a:spLocks noGrp="1"/>
          </p:cNvSpPr>
          <p:nvPr>
            <p:ph type="title"/>
          </p:nvPr>
        </p:nvSpPr>
        <p:spPr/>
        <p:txBody>
          <a:bodyPr>
            <a:normAutofit fontScale="90000"/>
          </a:bodyPr>
          <a:lstStyle/>
          <a:p>
            <a:r>
              <a:rPr lang="en-US" b="1" i="0" dirty="0">
                <a:solidFill>
                  <a:srgbClr val="232323"/>
                </a:solidFill>
                <a:effectLst/>
                <a:latin typeface="Montserrat" panose="00000500000000000000" pitchFamily="2" charset="0"/>
              </a:rPr>
              <a:t>What’s Environmental Racism? Definition and History</a:t>
            </a:r>
            <a:br>
              <a:rPr lang="en-US" b="1" i="0" dirty="0">
                <a:solidFill>
                  <a:srgbClr val="232323"/>
                </a:solidFill>
                <a:effectLst/>
                <a:latin typeface="Montserrat" panose="00000500000000000000" pitchFamily="2" charset="0"/>
              </a:rPr>
            </a:br>
            <a:endParaRPr lang="en-US" dirty="0"/>
          </a:p>
        </p:txBody>
      </p:sp>
      <p:sp>
        <p:nvSpPr>
          <p:cNvPr id="3" name="Content Placeholder 2">
            <a:extLst>
              <a:ext uri="{FF2B5EF4-FFF2-40B4-BE49-F238E27FC236}">
                <a16:creationId xmlns:a16="http://schemas.microsoft.com/office/drawing/2014/main" id="{BA52999E-2140-7DB6-8962-5E49AF8A01A1}"/>
              </a:ext>
            </a:extLst>
          </p:cNvPr>
          <p:cNvSpPr>
            <a:spLocks noGrp="1"/>
          </p:cNvSpPr>
          <p:nvPr>
            <p:ph idx="1"/>
          </p:nvPr>
        </p:nvSpPr>
        <p:spPr/>
        <p:txBody>
          <a:bodyPr/>
          <a:lstStyle/>
          <a:p>
            <a:pPr algn="l"/>
            <a:r>
              <a:rPr lang="en-US" b="0" i="0" dirty="0">
                <a:solidFill>
                  <a:srgbClr val="232323"/>
                </a:solidFill>
                <a:effectLst/>
                <a:latin typeface="Roboto" panose="02000000000000000000" pitchFamily="2" charset="0"/>
              </a:rPr>
              <a:t>The term “environmental racism” refers to situations in which communities of color face more environmental dangers than other communities. Environmental racism’s definition speaks to the environmental hazards — which aren’t coincidental — and the policies, regulations, and laws burdening the environment in marginalized communities.</a:t>
            </a:r>
          </a:p>
          <a:p>
            <a:endParaRPr lang="en-US" dirty="0"/>
          </a:p>
        </p:txBody>
      </p:sp>
    </p:spTree>
    <p:extLst>
      <p:ext uri="{BB962C8B-B14F-4D97-AF65-F5344CB8AC3E}">
        <p14:creationId xmlns:p14="http://schemas.microsoft.com/office/powerpoint/2010/main" val="205180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2ED4-7AC3-826B-651C-FF1F355639C1}"/>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368E6F33-0B18-7D72-FD35-C33D2900EC29}"/>
              </a:ext>
            </a:extLst>
          </p:cNvPr>
          <p:cNvSpPr>
            <a:spLocks noGrp="1"/>
          </p:cNvSpPr>
          <p:nvPr>
            <p:ph idx="1"/>
          </p:nvPr>
        </p:nvSpPr>
        <p:spPr/>
        <p:txBody>
          <a:bodyPr>
            <a:normAutofit/>
          </a:bodyPr>
          <a:lstStyle/>
          <a:p>
            <a:r>
              <a:rPr lang="en-US" b="0" i="0" dirty="0">
                <a:solidFill>
                  <a:srgbClr val="232323"/>
                </a:solidFill>
                <a:effectLst/>
                <a:latin typeface="Roboto" panose="02000000000000000000" pitchFamily="2" charset="0"/>
              </a:rPr>
              <a:t>The </a:t>
            </a:r>
            <a:r>
              <a:rPr lang="en-US" b="0" i="0" u="none" strike="noStrike" dirty="0">
                <a:solidFill>
                  <a:srgbClr val="232323"/>
                </a:solidFill>
                <a:effectLst/>
                <a:latin typeface="Roboto" panose="02000000000000000000" pitchFamily="2" charset="0"/>
                <a:hlinkClick r:id="rId2"/>
              </a:rPr>
              <a:t>timeline for environmental justice</a:t>
            </a:r>
            <a:r>
              <a:rPr lang="en-US" b="0" i="0" dirty="0">
                <a:solidFill>
                  <a:srgbClr val="232323"/>
                </a:solidFill>
                <a:effectLst/>
                <a:latin typeface="Roboto" panose="02000000000000000000" pitchFamily="2" charset="0"/>
              </a:rPr>
              <a:t> advocacy began around the time of the civil rights movement of the 1960s. For example, unfair treatment and environmental justice were key messages in the </a:t>
            </a:r>
            <a:r>
              <a:rPr lang="en-US" b="0" i="0" u="none" strike="noStrike" dirty="0">
                <a:solidFill>
                  <a:srgbClr val="232323"/>
                </a:solidFill>
                <a:effectLst/>
                <a:latin typeface="Roboto" panose="02000000000000000000" pitchFamily="2" charset="0"/>
                <a:hlinkClick r:id="rId3"/>
              </a:rPr>
              <a:t>Memphis sanitation workers’ strike</a:t>
            </a:r>
            <a:r>
              <a:rPr lang="en-US" b="0" i="0" dirty="0">
                <a:solidFill>
                  <a:srgbClr val="232323"/>
                </a:solidFill>
                <a:effectLst/>
                <a:latin typeface="Roboto" panose="02000000000000000000" pitchFamily="2" charset="0"/>
              </a:rPr>
              <a:t>. </a:t>
            </a:r>
          </a:p>
          <a:p>
            <a:r>
              <a:rPr lang="en-US" b="0" i="0" dirty="0">
                <a:solidFill>
                  <a:srgbClr val="232323"/>
                </a:solidFill>
                <a:effectLst/>
                <a:latin typeface="Roboto" panose="02000000000000000000" pitchFamily="2" charset="0"/>
              </a:rPr>
              <a:t>However, environmental justice came to national consciousness in 1982, when a Black community in North Carolina was designated as a site for waste known to have carcinogenic compounds. The same year, civil rights leader </a:t>
            </a:r>
            <a:r>
              <a:rPr lang="en-US" b="0" i="0" u="none" strike="noStrike" dirty="0">
                <a:solidFill>
                  <a:srgbClr val="232323"/>
                </a:solidFill>
                <a:effectLst/>
                <a:latin typeface="Roboto" panose="02000000000000000000" pitchFamily="2" charset="0"/>
                <a:hlinkClick r:id="rId4"/>
              </a:rPr>
              <a:t>Benjamin Chavis</a:t>
            </a:r>
            <a:r>
              <a:rPr lang="en-US" b="0" i="0" dirty="0">
                <a:solidFill>
                  <a:srgbClr val="232323"/>
                </a:solidFill>
                <a:effectLst/>
                <a:latin typeface="Roboto" panose="02000000000000000000" pitchFamily="2" charset="0"/>
              </a:rPr>
              <a:t> coined the term “environmental racism,” emphasizing the realities of environmental hazards and how they disproportionately affect communities of color.</a:t>
            </a:r>
            <a:endParaRPr lang="en-US" dirty="0"/>
          </a:p>
        </p:txBody>
      </p:sp>
    </p:spTree>
    <p:extLst>
      <p:ext uri="{BB962C8B-B14F-4D97-AF65-F5344CB8AC3E}">
        <p14:creationId xmlns:p14="http://schemas.microsoft.com/office/powerpoint/2010/main" val="73572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9190-286F-87C9-6565-326070ACB616}"/>
              </a:ext>
            </a:extLst>
          </p:cNvPr>
          <p:cNvSpPr>
            <a:spLocks noGrp="1"/>
          </p:cNvSpPr>
          <p:nvPr>
            <p:ph type="title"/>
          </p:nvPr>
        </p:nvSpPr>
        <p:spPr/>
        <p:txBody>
          <a:bodyPr>
            <a:normAutofit fontScale="90000"/>
          </a:bodyPr>
          <a:lstStyle/>
          <a:p>
            <a:r>
              <a:rPr lang="en-US" b="1" i="0" dirty="0">
                <a:solidFill>
                  <a:srgbClr val="232323"/>
                </a:solidFill>
                <a:effectLst/>
                <a:latin typeface="Montserrat" panose="00000500000000000000" pitchFamily="2" charset="0"/>
              </a:rPr>
              <a:t>Why Does Environmental Racism Exist?</a:t>
            </a:r>
            <a:br>
              <a:rPr lang="en-US" b="1" i="0" dirty="0">
                <a:solidFill>
                  <a:srgbClr val="232323"/>
                </a:solidFill>
                <a:effectLst/>
                <a:latin typeface="Montserrat" panose="00000500000000000000" pitchFamily="2" charset="0"/>
              </a:rPr>
            </a:br>
            <a:endParaRPr lang="en-US" dirty="0"/>
          </a:p>
        </p:txBody>
      </p:sp>
      <p:sp>
        <p:nvSpPr>
          <p:cNvPr id="3" name="Content Placeholder 2">
            <a:extLst>
              <a:ext uri="{FF2B5EF4-FFF2-40B4-BE49-F238E27FC236}">
                <a16:creationId xmlns:a16="http://schemas.microsoft.com/office/drawing/2014/main" id="{67659582-0795-A990-EFE7-387FBDB77945}"/>
              </a:ext>
            </a:extLst>
          </p:cNvPr>
          <p:cNvSpPr>
            <a:spLocks noGrp="1"/>
          </p:cNvSpPr>
          <p:nvPr>
            <p:ph idx="1"/>
          </p:nvPr>
        </p:nvSpPr>
        <p:spPr/>
        <p:txBody>
          <a:bodyPr>
            <a:normAutofit fontScale="92500"/>
          </a:bodyPr>
          <a:lstStyle/>
          <a:p>
            <a:pPr algn="l"/>
            <a:r>
              <a:rPr lang="en-US" b="0" i="0" dirty="0">
                <a:solidFill>
                  <a:srgbClr val="232323"/>
                </a:solidFill>
                <a:effectLst/>
                <a:latin typeface="Roboto" panose="02000000000000000000" pitchFamily="2" charset="0"/>
              </a:rPr>
              <a:t>Environmental racism occurs because of social, economic, and political factors. For example, unfair practices like redlining, where certain neighborhoods or areas are marked on a map, have harmed communities of color, forcing individuals and families to live in areas with few resources and more environmental dangers.</a:t>
            </a:r>
          </a:p>
          <a:p>
            <a:pPr algn="l"/>
            <a:r>
              <a:rPr lang="en-US" b="0" i="0" dirty="0">
                <a:solidFill>
                  <a:srgbClr val="232323"/>
                </a:solidFill>
                <a:effectLst/>
                <a:latin typeface="Roboto" panose="02000000000000000000" pitchFamily="2" charset="0"/>
              </a:rPr>
              <a:t>The Federal Housing Administration (FHA) sponsored </a:t>
            </a:r>
            <a:r>
              <a:rPr lang="en-US" b="0" i="0" u="none" strike="noStrike" dirty="0">
                <a:solidFill>
                  <a:srgbClr val="232323"/>
                </a:solidFill>
                <a:effectLst/>
                <a:latin typeface="Roboto" panose="02000000000000000000" pitchFamily="2" charset="0"/>
                <a:hlinkClick r:id="rId2"/>
              </a:rPr>
              <a:t>redlining</a:t>
            </a:r>
            <a:r>
              <a:rPr lang="en-US" b="0" i="0" dirty="0">
                <a:solidFill>
                  <a:srgbClr val="232323"/>
                </a:solidFill>
                <a:effectLst/>
                <a:latin typeface="Roboto" panose="02000000000000000000" pitchFamily="2" charset="0"/>
              </a:rPr>
              <a:t>, one of the most important examples of environmental racism, from 1934 until the 1960s. Here’s how </a:t>
            </a:r>
            <a:r>
              <a:rPr lang="en-US" b="0" i="0" u="none" strike="noStrike" dirty="0">
                <a:solidFill>
                  <a:srgbClr val="232323"/>
                </a:solidFill>
                <a:effectLst/>
                <a:latin typeface="Roboto" panose="02000000000000000000" pitchFamily="2" charset="0"/>
                <a:hlinkClick r:id="rId3"/>
              </a:rPr>
              <a:t>historical redlining</a:t>
            </a:r>
            <a:r>
              <a:rPr lang="en-US" b="0" i="0" dirty="0">
                <a:solidFill>
                  <a:srgbClr val="232323"/>
                </a:solidFill>
                <a:effectLst/>
                <a:latin typeface="Roboto" panose="02000000000000000000" pitchFamily="2" charset="0"/>
              </a:rPr>
              <a:t> worked and how it led to environmental degradation in some communities: Neighborhood maps were drawn based on a letter grade scale from A to D. Neighborhoods with an A grade were the most desirable. Areas with a D grade represented “hazardous” neighborhoods; on a map, they were highlighted in red — hence the term “redlining.” A neighborhood with a D grade communicated one of two things: that Black and immigrant communities lived there or that there were known environmental pollution sources in the designated area.</a:t>
            </a:r>
          </a:p>
          <a:p>
            <a:endParaRPr lang="en-US" dirty="0"/>
          </a:p>
        </p:txBody>
      </p:sp>
    </p:spTree>
    <p:extLst>
      <p:ext uri="{BB962C8B-B14F-4D97-AF65-F5344CB8AC3E}">
        <p14:creationId xmlns:p14="http://schemas.microsoft.com/office/powerpoint/2010/main" val="67496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15F7A-8B18-DFE7-09E1-3BC45C133885}"/>
              </a:ext>
            </a:extLst>
          </p:cNvPr>
          <p:cNvSpPr>
            <a:spLocks noGrp="1"/>
          </p:cNvSpPr>
          <p:nvPr>
            <p:ph type="title"/>
          </p:nvPr>
        </p:nvSpPr>
        <p:spPr/>
        <p:txBody>
          <a:bodyPr>
            <a:normAutofit fontScale="90000"/>
          </a:bodyPr>
          <a:lstStyle/>
          <a:p>
            <a:r>
              <a:rPr lang="en-US" b="0" i="0" dirty="0">
                <a:solidFill>
                  <a:srgbClr val="232323"/>
                </a:solidFill>
                <a:effectLst/>
                <a:latin typeface="Roboto" panose="02000000000000000000" pitchFamily="2" charset="0"/>
              </a:rPr>
              <a:t>Other reasons that environmental racism exists includes the following:</a:t>
            </a:r>
            <a:br>
              <a:rPr lang="en-US" b="0" i="0" dirty="0">
                <a:solidFill>
                  <a:srgbClr val="232323"/>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1D8E47DB-A34A-4C95-A18D-688D05CEB984}"/>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232323"/>
                </a:solidFill>
                <a:effectLst/>
                <a:latin typeface="Roboto" panose="02000000000000000000" pitchFamily="2" charset="0"/>
              </a:rPr>
              <a:t>Lack of representation.</a:t>
            </a:r>
            <a:r>
              <a:rPr lang="en-US" b="0" i="0" dirty="0">
                <a:solidFill>
                  <a:srgbClr val="232323"/>
                </a:solidFill>
                <a:effectLst/>
                <a:latin typeface="Roboto" panose="02000000000000000000" pitchFamily="2" charset="0"/>
              </a:rPr>
              <a:t> Historically, people of color weren’t included in leadership roles or decision-making processes when it came to the environment. As a result, they had very little influence over discriminatory environmental practices, perpetuating environmental inequities.</a:t>
            </a:r>
          </a:p>
          <a:p>
            <a:pPr algn="l">
              <a:buFont typeface="Arial" panose="020B0604020202020204" pitchFamily="34" charset="0"/>
              <a:buChar char="•"/>
            </a:pPr>
            <a:r>
              <a:rPr lang="en-US" b="1" i="0" dirty="0">
                <a:solidFill>
                  <a:srgbClr val="232323"/>
                </a:solidFill>
                <a:effectLst/>
                <a:latin typeface="Roboto" panose="02000000000000000000" pitchFamily="2" charset="0"/>
              </a:rPr>
              <a:t>Lack of accountability.</a:t>
            </a:r>
            <a:r>
              <a:rPr lang="en-US" b="0" i="0" dirty="0">
                <a:solidFill>
                  <a:srgbClr val="232323"/>
                </a:solidFill>
                <a:effectLst/>
                <a:latin typeface="Roboto" panose="02000000000000000000" pitchFamily="2" charset="0"/>
              </a:rPr>
              <a:t> Environmental regulations help limit the damage, but enforcement in these communities is often an afterthought, further exacerbating the disparities. Oftentimes, communities have had increased exposure to environmental hazards without knowing about it because no one was ever held to account.</a:t>
            </a:r>
          </a:p>
          <a:p>
            <a:endParaRPr lang="en-US" dirty="0"/>
          </a:p>
        </p:txBody>
      </p:sp>
    </p:spTree>
    <p:extLst>
      <p:ext uri="{BB962C8B-B14F-4D97-AF65-F5344CB8AC3E}">
        <p14:creationId xmlns:p14="http://schemas.microsoft.com/office/powerpoint/2010/main" val="12744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B1C8-4308-DC45-332A-2455EDEA5C67}"/>
              </a:ext>
            </a:extLst>
          </p:cNvPr>
          <p:cNvSpPr>
            <a:spLocks noGrp="1"/>
          </p:cNvSpPr>
          <p:nvPr>
            <p:ph type="title"/>
          </p:nvPr>
        </p:nvSpPr>
        <p:spPr/>
        <p:txBody>
          <a:bodyPr>
            <a:normAutofit fontScale="90000"/>
          </a:bodyPr>
          <a:lstStyle/>
          <a:p>
            <a:r>
              <a:rPr lang="en-US" b="1" i="0" dirty="0">
                <a:solidFill>
                  <a:srgbClr val="232323"/>
                </a:solidFill>
                <a:effectLst/>
                <a:latin typeface="Montserrat" panose="00000500000000000000" pitchFamily="2" charset="0"/>
              </a:rPr>
              <a:t>Why Is Environmental Racism Important?</a:t>
            </a:r>
            <a:br>
              <a:rPr lang="en-US" b="1" i="0" dirty="0">
                <a:solidFill>
                  <a:srgbClr val="232323"/>
                </a:solidFill>
                <a:effectLst/>
                <a:latin typeface="Montserrat" panose="00000500000000000000" pitchFamily="2" charset="0"/>
              </a:rPr>
            </a:br>
            <a:endParaRPr lang="en-US" dirty="0"/>
          </a:p>
        </p:txBody>
      </p:sp>
      <p:sp>
        <p:nvSpPr>
          <p:cNvPr id="3" name="Content Placeholder 2">
            <a:extLst>
              <a:ext uri="{FF2B5EF4-FFF2-40B4-BE49-F238E27FC236}">
                <a16:creationId xmlns:a16="http://schemas.microsoft.com/office/drawing/2014/main" id="{20716B95-3419-40AB-0498-5B6C19FD2B3F}"/>
              </a:ext>
            </a:extLst>
          </p:cNvPr>
          <p:cNvSpPr>
            <a:spLocks noGrp="1"/>
          </p:cNvSpPr>
          <p:nvPr>
            <p:ph idx="1"/>
          </p:nvPr>
        </p:nvSpPr>
        <p:spPr/>
        <p:txBody>
          <a:bodyPr>
            <a:normAutofit/>
          </a:bodyPr>
          <a:lstStyle/>
          <a:p>
            <a:pPr algn="l"/>
            <a:r>
              <a:rPr lang="en-US" b="0" i="0" u="none" strike="noStrike" dirty="0">
                <a:solidFill>
                  <a:srgbClr val="232323"/>
                </a:solidFill>
                <a:effectLst/>
                <a:latin typeface="Roboto" panose="02000000000000000000" pitchFamily="2" charset="0"/>
                <a:hlinkClick r:id="rId2"/>
              </a:rPr>
              <a:t>Understanding environmental racism</a:t>
            </a:r>
            <a:r>
              <a:rPr lang="en-US" b="0" i="0" dirty="0">
                <a:solidFill>
                  <a:srgbClr val="232323"/>
                </a:solidFill>
                <a:effectLst/>
                <a:latin typeface="Roboto" panose="02000000000000000000" pitchFamily="2" charset="0"/>
              </a:rPr>
              <a:t> is crucial for several reasons. Recognizing its root causes arms individuals and groups with essential knowledge to advocate for equitable environmental policies and dismantle systemic inequalities. </a:t>
            </a:r>
          </a:p>
          <a:p>
            <a:pPr algn="l"/>
            <a:r>
              <a:rPr lang="en-US" b="0" i="0" dirty="0">
                <a:solidFill>
                  <a:srgbClr val="232323"/>
                </a:solidFill>
                <a:effectLst/>
                <a:latin typeface="Roboto" panose="02000000000000000000" pitchFamily="2" charset="0"/>
              </a:rPr>
              <a:t>It also increases awareness and education about the far-reaching implications and impact that environmental racism has had on marginalized communities. For example, </a:t>
            </a:r>
            <a:r>
              <a:rPr lang="en-US" b="0" i="0" u="none" strike="noStrike" dirty="0">
                <a:solidFill>
                  <a:srgbClr val="232323"/>
                </a:solidFill>
                <a:effectLst/>
                <a:latin typeface="Roboto" panose="02000000000000000000" pitchFamily="2" charset="0"/>
                <a:hlinkClick r:id="rId3"/>
              </a:rPr>
              <a:t>public health research</a:t>
            </a:r>
            <a:r>
              <a:rPr lang="en-US" b="0" i="0" dirty="0">
                <a:solidFill>
                  <a:srgbClr val="232323"/>
                </a:solidFill>
                <a:effectLst/>
                <a:latin typeface="Roboto" panose="02000000000000000000" pitchFamily="2" charset="0"/>
              </a:rPr>
              <a:t> has shown that environmental racism impacts physical and mental health. It’s also important to understand the </a:t>
            </a:r>
            <a:r>
              <a:rPr lang="en-US" b="0" i="0" u="none" strike="noStrike" dirty="0">
                <a:solidFill>
                  <a:srgbClr val="232323"/>
                </a:solidFill>
                <a:effectLst/>
                <a:latin typeface="Roboto" panose="02000000000000000000" pitchFamily="2" charset="0"/>
                <a:hlinkClick r:id="rId4"/>
              </a:rPr>
              <a:t>links between racial and environmental justice</a:t>
            </a:r>
            <a:r>
              <a:rPr lang="en-US" b="0" i="0" dirty="0">
                <a:solidFill>
                  <a:srgbClr val="232323"/>
                </a:solidFill>
                <a:effectLst/>
                <a:latin typeface="Roboto" panose="02000000000000000000" pitchFamily="2" charset="0"/>
              </a:rPr>
              <a:t>, including how environmental racism creates a lack of economic opportunities.</a:t>
            </a:r>
          </a:p>
          <a:p>
            <a:endParaRPr lang="en-US" dirty="0"/>
          </a:p>
        </p:txBody>
      </p:sp>
    </p:spTree>
    <p:extLst>
      <p:ext uri="{BB962C8B-B14F-4D97-AF65-F5344CB8AC3E}">
        <p14:creationId xmlns:p14="http://schemas.microsoft.com/office/powerpoint/2010/main" val="76108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7F96-D76D-BDD5-1F1D-150EBADBBC2D}"/>
              </a:ext>
            </a:extLst>
          </p:cNvPr>
          <p:cNvSpPr>
            <a:spLocks noGrp="1"/>
          </p:cNvSpPr>
          <p:nvPr>
            <p:ph type="title"/>
          </p:nvPr>
        </p:nvSpPr>
        <p:spPr/>
        <p:txBody>
          <a:bodyPr/>
          <a:lstStyle/>
          <a:p>
            <a:r>
              <a:rPr lang="en-US" b="1" i="0" dirty="0">
                <a:solidFill>
                  <a:srgbClr val="232323"/>
                </a:solidFill>
                <a:effectLst/>
                <a:latin typeface="Montserrat" panose="00000500000000000000" pitchFamily="2" charset="0"/>
              </a:rPr>
              <a:t>Causes of Environmental Racism</a:t>
            </a:r>
            <a:br>
              <a:rPr lang="en-US" b="1" i="0" dirty="0">
                <a:solidFill>
                  <a:srgbClr val="232323"/>
                </a:solidFill>
                <a:effectLst/>
                <a:latin typeface="Montserrat" panose="00000500000000000000" pitchFamily="2" charset="0"/>
              </a:rPr>
            </a:br>
            <a:endParaRPr lang="en-US" dirty="0"/>
          </a:p>
        </p:txBody>
      </p:sp>
      <p:sp>
        <p:nvSpPr>
          <p:cNvPr id="3" name="Content Placeholder 2">
            <a:extLst>
              <a:ext uri="{FF2B5EF4-FFF2-40B4-BE49-F238E27FC236}">
                <a16:creationId xmlns:a16="http://schemas.microsoft.com/office/drawing/2014/main" id="{C87BEA75-48AA-3FBF-EA11-8A83EEA6A14D}"/>
              </a:ext>
            </a:extLst>
          </p:cNvPr>
          <p:cNvSpPr>
            <a:spLocks noGrp="1"/>
          </p:cNvSpPr>
          <p:nvPr>
            <p:ph idx="1"/>
          </p:nvPr>
        </p:nvSpPr>
        <p:spPr/>
        <p:txBody>
          <a:bodyPr/>
          <a:lstStyle/>
          <a:p>
            <a:pPr algn="l"/>
            <a:r>
              <a:rPr lang="en-US" b="0" i="0" dirty="0">
                <a:solidFill>
                  <a:srgbClr val="232323"/>
                </a:solidFill>
                <a:effectLst/>
                <a:latin typeface="Roboto" panose="02000000000000000000" pitchFamily="2" charset="0"/>
              </a:rPr>
              <a:t>Several underlying causes of environmental racism exist, including the historical legacy of discriminatory policies and practices in the U.S. Economic factors also play a significant role. Often, companies put dangerous facilities in poor areas with less regulations to make more money. Putting the interests of corporations before those of communities causes environmental racism and economic exploitation.</a:t>
            </a:r>
          </a:p>
          <a:p>
            <a:endParaRPr lang="en-US" dirty="0"/>
          </a:p>
        </p:txBody>
      </p:sp>
    </p:spTree>
    <p:extLst>
      <p:ext uri="{BB962C8B-B14F-4D97-AF65-F5344CB8AC3E}">
        <p14:creationId xmlns:p14="http://schemas.microsoft.com/office/powerpoint/2010/main" val="10540850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TotalTime>
  <Words>996</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Garamond</vt:lpstr>
      <vt:lpstr>Montserrat</vt:lpstr>
      <vt:lpstr>Roboto</vt:lpstr>
      <vt:lpstr>Organic</vt:lpstr>
      <vt:lpstr>Environmental Racism: Definition, Examples and Prevention </vt:lpstr>
      <vt:lpstr>Cancer Alley and Asthma Alley</vt:lpstr>
      <vt:lpstr>PowerPoint Presentation</vt:lpstr>
      <vt:lpstr>What’s Environmental Racism? Definition and History </vt:lpstr>
      <vt:lpstr>Timeline</vt:lpstr>
      <vt:lpstr>Why Does Environmental Racism Exist? </vt:lpstr>
      <vt:lpstr>Other reasons that environmental racism exists includes the following: </vt:lpstr>
      <vt:lpstr>Why Is Environmental Racism Important? </vt:lpstr>
      <vt:lpstr>Causes of Environmental Racism </vt:lpstr>
      <vt:lpstr>Environmental Racism Examples </vt:lpstr>
      <vt:lpstr>What’s the Impact of Environmental Racism? </vt:lpstr>
      <vt:lpstr>Equity and Justice: Combating Environmental Racism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 Kim</dc:creator>
  <cp:lastModifiedBy>Ji Kim</cp:lastModifiedBy>
  <cp:revision>2</cp:revision>
  <dcterms:created xsi:type="dcterms:W3CDTF">2024-10-05T16:08:23Z</dcterms:created>
  <dcterms:modified xsi:type="dcterms:W3CDTF">2024-10-05T16:19:22Z</dcterms:modified>
</cp:coreProperties>
</file>